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xls" ContentType="application/vnd.ms-exce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71" r:id="rId3"/>
    <p:sldId id="272" r:id="rId4"/>
    <p:sldId id="273" r:id="rId5"/>
    <p:sldId id="265" r:id="rId6"/>
    <p:sldId id="274" r:id="rId7"/>
    <p:sldId id="266" r:id="rId8"/>
    <p:sldId id="275" r:id="rId9"/>
    <p:sldId id="267" r:id="rId10"/>
    <p:sldId id="276" r:id="rId11"/>
    <p:sldId id="268" r:id="rId12"/>
    <p:sldId id="269" r:id="rId13"/>
    <p:sldId id="277" r:id="rId14"/>
    <p:sldId id="270" r:id="rId15"/>
    <p:sldId id="257" r:id="rId16"/>
    <p:sldId id="258" r:id="rId17"/>
    <p:sldId id="278" r:id="rId18"/>
    <p:sldId id="263" r:id="rId19"/>
    <p:sldId id="259" r:id="rId20"/>
    <p:sldId id="260" r:id="rId21"/>
    <p:sldId id="261" r:id="rId22"/>
    <p:sldId id="262"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58C805-6A94-4524-97B7-A8B5C81F5990}" type="datetimeFigureOut">
              <a:rPr lang="en-US" smtClean="0"/>
              <a:pPr/>
              <a:t>1/19/2010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686DF1-D4CC-43CD-BFEA-0C6DDE5D9B8C}"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10DDD6D-3527-4701-BC54-435D2366C0EC}" type="slidenum">
              <a:rPr lang="en-US"/>
              <a:pPr/>
              <a:t>16</a:t>
            </a:fld>
            <a:endParaRPr lang="en-US" dirty="0"/>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0F26D86-79BE-410D-B968-3A01A1ED44F3}" type="slidenum">
              <a:rPr lang="en-US"/>
              <a:pPr/>
              <a:t>18</a:t>
            </a:fld>
            <a:endParaRPr lang="en-US" dirty="0"/>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BCFE31-DCDC-412C-8A87-B7F471DDDEDF}" type="slidenum">
              <a:rPr lang="en-US"/>
              <a:pPr/>
              <a:t>19</a:t>
            </a:fld>
            <a:endParaRPr lang="en-US" dirty="0"/>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CB7ED38-F8C2-4AE3-BEA2-C24C2624FC47}" type="slidenum">
              <a:rPr lang="en-US"/>
              <a:pPr/>
              <a:t>20</a:t>
            </a:fld>
            <a:endParaRPr lang="en-US" dirty="0"/>
          </a:p>
        </p:txBody>
      </p:sp>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90CEC9-F22B-41BD-A922-FCB653DF90DC}" type="slidenum">
              <a:rPr lang="en-US"/>
              <a:pPr/>
              <a:t>21</a:t>
            </a:fld>
            <a:endParaRPr lang="en-US" dirty="0"/>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9CBF6D-1F02-45BF-9A3D-935E5D31341D}" type="slidenum">
              <a:rPr lang="en-US"/>
              <a:pPr/>
              <a:t>22</a:t>
            </a:fld>
            <a:endParaRPr lang="en-US" dirty="0"/>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94BAB48-062B-4038-92E7-F43F2E3646C5}" type="datetimeFigureOut">
              <a:rPr lang="en-US" smtClean="0"/>
              <a:pPr/>
              <a:t>1/19/2010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50FA2-C2C3-4CCC-8DC9-AF49245D53E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4BAB48-062B-4038-92E7-F43F2E3646C5}" type="datetimeFigureOut">
              <a:rPr lang="en-US" smtClean="0"/>
              <a:pPr/>
              <a:t>1/19/2010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50FA2-C2C3-4CCC-8DC9-AF49245D53E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4BAB48-062B-4038-92E7-F43F2E3646C5}" type="datetimeFigureOut">
              <a:rPr lang="en-US" smtClean="0"/>
              <a:pPr/>
              <a:t>1/19/2010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50FA2-C2C3-4CCC-8DC9-AF49245D53E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4BAB48-062B-4038-92E7-F43F2E3646C5}" type="datetimeFigureOut">
              <a:rPr lang="en-US" smtClean="0"/>
              <a:pPr/>
              <a:t>1/19/2010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50FA2-C2C3-4CCC-8DC9-AF49245D53E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4BAB48-062B-4038-92E7-F43F2E3646C5}" type="datetimeFigureOut">
              <a:rPr lang="en-US" smtClean="0"/>
              <a:pPr/>
              <a:t>1/19/2010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50FA2-C2C3-4CCC-8DC9-AF49245D53E4}"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94BAB48-062B-4038-92E7-F43F2E3646C5}" type="datetimeFigureOut">
              <a:rPr lang="en-US" smtClean="0"/>
              <a:pPr/>
              <a:t>1/19/2010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50FA2-C2C3-4CCC-8DC9-AF49245D53E4}"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94BAB48-062B-4038-92E7-F43F2E3646C5}" type="datetimeFigureOut">
              <a:rPr lang="en-US" smtClean="0"/>
              <a:pPr/>
              <a:t>1/19/2010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F550FA2-C2C3-4CCC-8DC9-AF49245D53E4}"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4BAB48-062B-4038-92E7-F43F2E3646C5}" type="datetimeFigureOut">
              <a:rPr lang="en-US" smtClean="0"/>
              <a:pPr/>
              <a:t>1/19/2010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F550FA2-C2C3-4CCC-8DC9-AF49245D53E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4BAB48-062B-4038-92E7-F43F2E3646C5}" type="datetimeFigureOut">
              <a:rPr lang="en-US" smtClean="0"/>
              <a:pPr/>
              <a:t>1/19/2010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F550FA2-C2C3-4CCC-8DC9-AF49245D53E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4BAB48-062B-4038-92E7-F43F2E3646C5}" type="datetimeFigureOut">
              <a:rPr lang="en-US" smtClean="0"/>
              <a:pPr/>
              <a:t>1/19/2010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50FA2-C2C3-4CCC-8DC9-AF49245D53E4}"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4BAB48-062B-4038-92E7-F43F2E3646C5}" type="datetimeFigureOut">
              <a:rPr lang="en-US" smtClean="0"/>
              <a:pPr/>
              <a:t>1/19/2010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50FA2-C2C3-4CCC-8DC9-AF49245D53E4}"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4BAB48-062B-4038-92E7-F43F2E3646C5}" type="datetimeFigureOut">
              <a:rPr lang="en-US" smtClean="0"/>
              <a:pPr/>
              <a:t>1/19/2010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550FA2-C2C3-4CCC-8DC9-AF49245D53E4}"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Excel_97-2003_Worksheet1.xls"/></Relationships>
</file>

<file path=ppt/slides/_rels/slide1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800" dirty="0" smtClean="0">
                <a:latin typeface="Times New Roman" pitchFamily="18" charset="0"/>
                <a:cs typeface="Times New Roman" pitchFamily="18" charset="0"/>
              </a:rPr>
              <a:t>How the US Acquires Clients</a:t>
            </a:r>
            <a:endParaRPr lang="en-US" sz="2800" dirty="0">
              <a:latin typeface="Times New Roman" pitchFamily="18" charset="0"/>
              <a:cs typeface="Times New Roman" pitchFamily="18" charset="0"/>
            </a:endParaRPr>
          </a:p>
        </p:txBody>
      </p:sp>
      <p:sp>
        <p:nvSpPr>
          <p:cNvPr id="3" name="Subtitle 2"/>
          <p:cNvSpPr>
            <a:spLocks noGrp="1"/>
          </p:cNvSpPr>
          <p:nvPr>
            <p:ph type="subTitle" idx="1"/>
          </p:nvPr>
        </p:nvSpPr>
        <p:spPr/>
        <p:txBody>
          <a:bodyPr>
            <a:normAutofit/>
          </a:bodyPr>
          <a:lstStyle/>
          <a:p>
            <a:r>
              <a:rPr lang="en-US" sz="2000" dirty="0" smtClean="0">
                <a:latin typeface="Times New Roman" pitchFamily="18" charset="0"/>
                <a:cs typeface="Times New Roman" pitchFamily="18" charset="0"/>
              </a:rPr>
              <a:t>Contexts of Acquisition</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latin typeface="Times New Roman" pitchFamily="18" charset="0"/>
                <a:cs typeface="Times New Roman" pitchFamily="18" charset="0"/>
              </a:rPr>
              <a:t>Context of Acquisition</a:t>
            </a:r>
            <a:endParaRPr lang="en-US" sz="20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None/>
            </a:pPr>
            <a:r>
              <a:rPr lang="en-US" sz="1800" b="1" dirty="0" smtClean="0">
                <a:latin typeface="Times New Roman" pitchFamily="18" charset="0"/>
                <a:cs typeface="Times New Roman" pitchFamily="18" charset="0"/>
              </a:rPr>
              <a:t>Prewar/Post war Planning – </a:t>
            </a:r>
            <a:r>
              <a:rPr lang="en-US" sz="1800" dirty="0" smtClean="0">
                <a:latin typeface="Times New Roman" pitchFamily="18" charset="0"/>
                <a:cs typeface="Times New Roman" pitchFamily="18" charset="0"/>
              </a:rPr>
              <a:t>planning processes that both precede and follow wars</a:t>
            </a:r>
          </a:p>
          <a:p>
            <a:pPr>
              <a:buNone/>
            </a:pPr>
            <a:r>
              <a:rPr lang="en-US" sz="1800" dirty="0" smtClean="0">
                <a:latin typeface="Times New Roman" pitchFamily="18" charset="0"/>
                <a:cs typeface="Times New Roman" pitchFamily="18" charset="0"/>
              </a:rPr>
              <a:t>In both cases the US organizes and takes on whole geographic regions of clients – focus in on making things (economic, political, security) be coordinated and run smoothly  rather than on some specific and significant danger</a:t>
            </a:r>
          </a:p>
          <a:p>
            <a:pPr>
              <a:buNone/>
            </a:pPr>
            <a:endParaRPr lang="en-US" sz="1800" dirty="0">
              <a:latin typeface="Times New Roman" pitchFamily="18" charset="0"/>
              <a:cs typeface="Times New Roman" pitchFamily="18" charset="0"/>
            </a:endParaRPr>
          </a:p>
          <a:p>
            <a:pPr>
              <a:buNone/>
            </a:pPr>
            <a:r>
              <a:rPr lang="en-US" sz="1800" dirty="0" smtClean="0">
                <a:latin typeface="Times New Roman" pitchFamily="18" charset="0"/>
                <a:cs typeface="Times New Roman" pitchFamily="18" charset="0"/>
              </a:rPr>
              <a:t>Several of these but the major waves of acquisition </a:t>
            </a:r>
            <a:r>
              <a:rPr lang="en-US" sz="1800" dirty="0" err="1" smtClean="0">
                <a:latin typeface="Times New Roman" pitchFamily="18" charset="0"/>
                <a:cs typeface="Times New Roman" pitchFamily="18" charset="0"/>
              </a:rPr>
              <a:t>occcur</a:t>
            </a:r>
            <a:r>
              <a:rPr lang="en-US" sz="1800" dirty="0" smtClean="0">
                <a:latin typeface="Times New Roman" pitchFamily="18" charset="0"/>
                <a:cs typeface="Times New Roman" pitchFamily="18" charset="0"/>
              </a:rPr>
              <a:t> in South America prior to WWII and in Western Europe after WWII</a:t>
            </a:r>
          </a:p>
          <a:p>
            <a:pPr>
              <a:buNone/>
            </a:pPr>
            <a:endParaRPr lang="en-US" sz="1800" dirty="0">
              <a:latin typeface="Times New Roman" pitchFamily="18" charset="0"/>
              <a:cs typeface="Times New Roman" pitchFamily="18" charset="0"/>
            </a:endParaRPr>
          </a:p>
          <a:p>
            <a:pPr>
              <a:buNone/>
            </a:pPr>
            <a:r>
              <a:rPr lang="en-US" sz="1800" dirty="0" smtClean="0">
                <a:latin typeface="Times New Roman" pitchFamily="18" charset="0"/>
                <a:cs typeface="Times New Roman" pitchFamily="18" charset="0"/>
              </a:rPr>
              <a:t>South America – military missions and economic and financial </a:t>
            </a:r>
            <a:r>
              <a:rPr lang="en-US" sz="1800" dirty="0" err="1" smtClean="0">
                <a:latin typeface="Times New Roman" pitchFamily="18" charset="0"/>
                <a:cs typeface="Times New Roman" pitchFamily="18" charset="0"/>
              </a:rPr>
              <a:t>arrangments</a:t>
            </a:r>
            <a:endParaRPr lang="en-US" sz="1800" dirty="0" smtClean="0">
              <a:latin typeface="Times New Roman" pitchFamily="18" charset="0"/>
              <a:cs typeface="Times New Roman" pitchFamily="18" charset="0"/>
            </a:endParaRPr>
          </a:p>
          <a:p>
            <a:pPr>
              <a:buNone/>
            </a:pPr>
            <a:r>
              <a:rPr lang="en-US" sz="1800" dirty="0" smtClean="0">
                <a:latin typeface="Times New Roman" pitchFamily="18" charset="0"/>
                <a:cs typeface="Times New Roman" pitchFamily="18" charset="0"/>
              </a:rPr>
              <a:t>W. Europe – The Marshall Plan – not just money but a host of institutional </a:t>
            </a:r>
            <a:r>
              <a:rPr lang="en-US" sz="1800" dirty="0" err="1" smtClean="0">
                <a:latin typeface="Times New Roman" pitchFamily="18" charset="0"/>
                <a:cs typeface="Times New Roman" pitchFamily="18" charset="0"/>
              </a:rPr>
              <a:t>arrangments</a:t>
            </a:r>
            <a:r>
              <a:rPr lang="en-US" sz="1800" dirty="0" smtClean="0">
                <a:latin typeface="Times New Roman" pitchFamily="18" charset="0"/>
                <a:cs typeface="Times New Roman" pitchFamily="18" charset="0"/>
              </a:rPr>
              <a:t> to coordinate and monitor aid</a:t>
            </a:r>
            <a:endParaRPr lang="en-US" sz="18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4"/>
          <p:cNvSpPr>
            <a:spLocks noChangeArrowheads="1"/>
          </p:cNvSpPr>
          <p:nvPr/>
        </p:nvSpPr>
        <p:spPr bwMode="auto">
          <a:xfrm>
            <a:off x="2209800" y="407988"/>
            <a:ext cx="3048000" cy="1012825"/>
          </a:xfrm>
          <a:prstGeom prst="rect">
            <a:avLst/>
          </a:prstGeom>
          <a:noFill/>
          <a:ln w="9525">
            <a:noFill/>
            <a:miter lim="800000"/>
            <a:headEnd/>
            <a:tailEnd/>
          </a:ln>
          <a:effectLst/>
        </p:spPr>
        <p:txBody>
          <a:bodyPr lIns="0" tIns="152352" rIns="0" bIns="38088" anchor="ctr">
            <a:spAutoFit/>
          </a:bodyPr>
          <a:lstStyle/>
          <a:p>
            <a:r>
              <a:rPr lang="en-US" sz="1200" b="1" dirty="0">
                <a:solidFill>
                  <a:srgbClr val="000000"/>
                </a:solidFill>
                <a:latin typeface="Times New Roman" pitchFamily="18" charset="0"/>
                <a:cs typeface="Arial" pitchFamily="34" charset="0"/>
              </a:rPr>
              <a:t>Table 3.4</a:t>
            </a:r>
          </a:p>
          <a:p>
            <a:pPr eaLnBrk="0" hangingPunct="0"/>
            <a:endParaRPr lang="en-US" sz="1200" b="1" dirty="0">
              <a:solidFill>
                <a:srgbClr val="000000"/>
              </a:solidFill>
              <a:latin typeface="Times New Roman" pitchFamily="18" charset="0"/>
              <a:cs typeface="Arial" pitchFamily="34" charset="0"/>
            </a:endParaRPr>
          </a:p>
          <a:p>
            <a:pPr eaLnBrk="0" hangingPunct="0"/>
            <a:r>
              <a:rPr lang="en-US" sz="1200" b="1" dirty="0">
                <a:solidFill>
                  <a:srgbClr val="000000"/>
                </a:solidFill>
                <a:latin typeface="Times New Roman" pitchFamily="18" charset="0"/>
                <a:cs typeface="Arial" pitchFamily="34" charset="0"/>
              </a:rPr>
              <a:t>Clients Acquired: Pre-/Post-War Planning</a:t>
            </a:r>
          </a:p>
          <a:p>
            <a:pPr eaLnBrk="0" hangingPunct="0"/>
            <a:endParaRPr lang="en-US" dirty="0"/>
          </a:p>
        </p:txBody>
      </p:sp>
      <p:graphicFrame>
        <p:nvGraphicFramePr>
          <p:cNvPr id="8463" name="Group 271"/>
          <p:cNvGraphicFramePr>
            <a:graphicFrameLocks noGrp="1"/>
          </p:cNvGraphicFramePr>
          <p:nvPr/>
        </p:nvGraphicFramePr>
        <p:xfrm>
          <a:off x="2057400" y="1295400"/>
          <a:ext cx="3946525" cy="5200015"/>
        </p:xfrm>
        <a:graphic>
          <a:graphicData uri="http://schemas.openxmlformats.org/drawingml/2006/table">
            <a:tbl>
              <a:tblPr/>
              <a:tblGrid>
                <a:gridCol w="1844675"/>
                <a:gridCol w="2101850"/>
              </a:tblGrid>
              <a:tr h="244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Times New Roman" pitchFamily="18" charset="0"/>
                          <a:cs typeface="Times New Roman" pitchFamily="18" charset="0"/>
                        </a:rPr>
                        <a:t>Client </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Times New Roman" pitchFamily="18" charset="0"/>
                          <a:cs typeface="Times New Roman" pitchFamily="18" charset="0"/>
                        </a:rPr>
                        <a:t>Date Acquired and Duration of Client Status</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17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Panama</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1903-present</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74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Dominican Republic</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1905-present</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74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Honduras</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1911-present</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74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Haiti</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1915-present</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74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Costa Rica</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1919-present</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74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Guatemala</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1920-present</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74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El Salvador</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1922-present</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74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Mexico</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1940-present</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74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Colombia</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1940-present</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74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Venezuela</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1940-present</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74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Bolivia</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1940-present</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74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Ecuador</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1940-present</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74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Peru</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1940-present</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74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Chile</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1940-present</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74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Paraguay</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1940-present</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74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Uruguay</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1940-present</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74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Brazil</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1940-present</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74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Canada</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1941-present</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74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Liberia</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1942-present</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74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Argentina</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1946-present</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74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France</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1948-present</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426" name="Group 210"/>
          <p:cNvGraphicFramePr>
            <a:graphicFrameLocks noGrp="1"/>
          </p:cNvGraphicFramePr>
          <p:nvPr/>
        </p:nvGraphicFramePr>
        <p:xfrm>
          <a:off x="2598738" y="1500188"/>
          <a:ext cx="3946525" cy="3886200"/>
        </p:xfrm>
        <a:graphic>
          <a:graphicData uri="http://schemas.openxmlformats.org/drawingml/2006/table">
            <a:tbl>
              <a:tblPr/>
              <a:tblGrid>
                <a:gridCol w="1844675"/>
                <a:gridCol w="2101850"/>
              </a:tblGrid>
              <a:tr h="174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United Kingdom</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1948-present</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74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Belgium</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1948-present</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74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Netherlands</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1948-present</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74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Luxembourg</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1948-present</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74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Denmark</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1948-present</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74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Norway</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1948-present</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74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Iceland</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1948-present</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74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Portugal</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1948-present</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74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Sweden</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1948-present</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74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Australia</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1951-present</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74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New Zealand</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1951-present</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74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Spain</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1953-present</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74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Kuwait</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1991-present</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74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Bahrain </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1991-present</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74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Oman</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1992-present</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74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Qatar</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1992-present</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74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United Arab Emirates</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1994-present</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latin typeface="Times New Roman" pitchFamily="18" charset="0"/>
                <a:cs typeface="Times New Roman" pitchFamily="18" charset="0"/>
              </a:rPr>
              <a:t>Contexts of Acquisition</a:t>
            </a:r>
            <a:endParaRPr lang="en-US" sz="20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None/>
            </a:pPr>
            <a:r>
              <a:rPr lang="en-US" sz="2000" b="1" dirty="0" smtClean="0">
                <a:latin typeface="Times New Roman" pitchFamily="18" charset="0"/>
                <a:cs typeface="Times New Roman" pitchFamily="18" charset="0"/>
              </a:rPr>
              <a:t>Special Access  -  </a:t>
            </a:r>
            <a:r>
              <a:rPr lang="en-US" sz="2000" dirty="0" smtClean="0">
                <a:latin typeface="Times New Roman" pitchFamily="18" charset="0"/>
                <a:cs typeface="Times New Roman" pitchFamily="18" charset="0"/>
              </a:rPr>
              <a:t>acquisition in this context is based not upon the specifics at the time of acquisition as in the prior four contexts but rather based upon the historical relationship of the new client and the US  -- that historical relationship gave the those states “special access” to US policymakers – the historical relationships varied and had a lot to do with either the perceptions of the US public and policymakers toward the peoples of those states and/or the long term lobbying efforts and relationships established  </a:t>
            </a:r>
            <a:endParaRPr lang="en-US" sz="2000" b="1"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ChangeArrowheads="1"/>
          </p:cNvSpPr>
          <p:nvPr/>
        </p:nvSpPr>
        <p:spPr bwMode="auto">
          <a:xfrm>
            <a:off x="3048000" y="1905000"/>
            <a:ext cx="2130425" cy="1012825"/>
          </a:xfrm>
          <a:prstGeom prst="rect">
            <a:avLst/>
          </a:prstGeom>
          <a:noFill/>
          <a:ln w="9525">
            <a:noFill/>
            <a:miter lim="800000"/>
            <a:headEnd/>
            <a:tailEnd/>
          </a:ln>
          <a:effectLst/>
        </p:spPr>
        <p:txBody>
          <a:bodyPr lIns="0" tIns="152352" rIns="0" bIns="38088" anchor="ctr">
            <a:spAutoFit/>
          </a:bodyPr>
          <a:lstStyle/>
          <a:p>
            <a:r>
              <a:rPr lang="en-US" sz="1200" b="1" dirty="0">
                <a:solidFill>
                  <a:srgbClr val="000000"/>
                </a:solidFill>
                <a:latin typeface="Times New Roman" pitchFamily="18" charset="0"/>
                <a:cs typeface="Arial" pitchFamily="34" charset="0"/>
              </a:rPr>
              <a:t>Table 3.5</a:t>
            </a:r>
          </a:p>
          <a:p>
            <a:pPr eaLnBrk="0" hangingPunct="0"/>
            <a:endParaRPr lang="en-US" sz="1200" b="1" dirty="0">
              <a:solidFill>
                <a:srgbClr val="000000"/>
              </a:solidFill>
              <a:latin typeface="Times New Roman" pitchFamily="18" charset="0"/>
              <a:cs typeface="Arial" pitchFamily="34" charset="0"/>
            </a:endParaRPr>
          </a:p>
          <a:p>
            <a:pPr eaLnBrk="0" hangingPunct="0"/>
            <a:r>
              <a:rPr lang="en-US" sz="1200" b="1" dirty="0">
                <a:solidFill>
                  <a:srgbClr val="000000"/>
                </a:solidFill>
                <a:latin typeface="Times New Roman" pitchFamily="18" charset="0"/>
                <a:cs typeface="Arial" pitchFamily="34" charset="0"/>
              </a:rPr>
              <a:t>Clients Acquired: Special Access</a:t>
            </a:r>
          </a:p>
          <a:p>
            <a:pPr eaLnBrk="0" hangingPunct="0"/>
            <a:endParaRPr lang="en-US" dirty="0"/>
          </a:p>
        </p:txBody>
      </p:sp>
      <p:graphicFrame>
        <p:nvGraphicFramePr>
          <p:cNvPr id="10330" name="Group 90"/>
          <p:cNvGraphicFramePr>
            <a:graphicFrameLocks noGrp="1"/>
          </p:cNvGraphicFramePr>
          <p:nvPr/>
        </p:nvGraphicFramePr>
        <p:xfrm>
          <a:off x="2362200" y="3352800"/>
          <a:ext cx="3690938" cy="1767840"/>
        </p:xfrm>
        <a:graphic>
          <a:graphicData uri="http://schemas.openxmlformats.org/drawingml/2006/table">
            <a:tbl>
              <a:tblPr/>
              <a:tblGrid>
                <a:gridCol w="1844675"/>
                <a:gridCol w="1846263"/>
              </a:tblGrid>
              <a:tr h="244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Times New Roman" pitchFamily="18" charset="0"/>
                          <a:cs typeface="Times New Roman" pitchFamily="18" charset="0"/>
                        </a:rPr>
                        <a:t>Client </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Times New Roman" pitchFamily="18" charset="0"/>
                          <a:cs typeface="Times New Roman" pitchFamily="18" charset="0"/>
                        </a:rPr>
                        <a:t>Date Acquired and Duration of Client Status</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4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Hawaii </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1893-1898</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74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Israel</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1948-present</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74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Saudi Arabia</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1953-present</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74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Guyana</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1966-present</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74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Bahamas</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1985-present</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74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Poland</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1998-present</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762017" y="1777733"/>
          <a:ext cx="7619967" cy="3257430"/>
        </p:xfrm>
        <a:graphic>
          <a:graphicData uri="http://schemas.openxmlformats.org/drawingml/2006/table">
            <a:tbl>
              <a:tblPr/>
              <a:tblGrid>
                <a:gridCol w="770543"/>
                <a:gridCol w="110934"/>
                <a:gridCol w="110934"/>
                <a:gridCol w="110934"/>
                <a:gridCol w="110934"/>
                <a:gridCol w="228614"/>
                <a:gridCol w="110934"/>
                <a:gridCol w="856741"/>
                <a:gridCol w="110934"/>
                <a:gridCol w="110934"/>
                <a:gridCol w="110934"/>
                <a:gridCol w="110934"/>
                <a:gridCol w="110934"/>
                <a:gridCol w="110934"/>
                <a:gridCol w="110934"/>
                <a:gridCol w="229363"/>
                <a:gridCol w="110934"/>
                <a:gridCol w="110934"/>
                <a:gridCol w="110934"/>
                <a:gridCol w="110934"/>
                <a:gridCol w="110934"/>
                <a:gridCol w="110934"/>
                <a:gridCol w="110934"/>
                <a:gridCol w="110934"/>
                <a:gridCol w="110934"/>
                <a:gridCol w="110934"/>
                <a:gridCol w="110934"/>
                <a:gridCol w="110934"/>
                <a:gridCol w="110934"/>
                <a:gridCol w="110934"/>
                <a:gridCol w="110934"/>
                <a:gridCol w="110934"/>
                <a:gridCol w="110934"/>
                <a:gridCol w="110934"/>
                <a:gridCol w="295324"/>
                <a:gridCol w="110934"/>
                <a:gridCol w="110934"/>
                <a:gridCol w="110934"/>
                <a:gridCol w="110934"/>
                <a:gridCol w="110934"/>
                <a:gridCol w="110934"/>
                <a:gridCol w="110934"/>
                <a:gridCol w="295324"/>
                <a:gridCol w="110934"/>
                <a:gridCol w="110934"/>
                <a:gridCol w="110934"/>
                <a:gridCol w="312564"/>
                <a:gridCol w="194134"/>
              </a:tblGrid>
              <a:tr h="361213">
                <a:tc gridSpan="48">
                  <a:txBody>
                    <a:bodyPr/>
                    <a:lstStyle/>
                    <a:p>
                      <a:pPr marL="0" marR="0" algn="l">
                        <a:spcBef>
                          <a:spcPts val="0"/>
                        </a:spcBef>
                        <a:spcAft>
                          <a:spcPts val="0"/>
                        </a:spcAft>
                      </a:pPr>
                      <a:endParaRPr lang="en-US" sz="900" dirty="0">
                        <a:latin typeface="Times New Roman"/>
                        <a:ea typeface="Times New Roman"/>
                      </a:endParaRPr>
                    </a:p>
                  </a:txBody>
                  <a:tcPr marL="49696" marR="49696" marT="0" marB="0">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76695">
                <a:tc>
                  <a:txBody>
                    <a:bodyPr/>
                    <a:lstStyle/>
                    <a:p>
                      <a:pPr marL="0" marR="0" algn="l">
                        <a:spcBef>
                          <a:spcPts val="0"/>
                        </a:spcBef>
                        <a:spcAft>
                          <a:spcPts val="0"/>
                        </a:spcAft>
                      </a:pPr>
                      <a:endParaRPr lang="en-US" sz="600" dirty="0">
                        <a:latin typeface="Times New Roman"/>
                        <a:ea typeface="Times New Roman"/>
                      </a:endParaRPr>
                    </a:p>
                  </a:txBody>
                  <a:tcPr marL="49696" marR="49696"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gridSpan="2">
                  <a:txBody>
                    <a:bodyPr/>
                    <a:lstStyle/>
                    <a:p>
                      <a:pPr marL="0" marR="0" algn="l">
                        <a:spcBef>
                          <a:spcPts val="0"/>
                        </a:spcBef>
                        <a:spcAft>
                          <a:spcPts val="0"/>
                        </a:spcAft>
                      </a:pPr>
                      <a:r>
                        <a:rPr lang="en-US" sz="600" dirty="0">
                          <a:latin typeface="Times New Roman"/>
                          <a:ea typeface="Times New Roman"/>
                        </a:rPr>
                        <a:t>1*</a:t>
                      </a:r>
                      <a:endParaRPr lang="en-US" sz="900" dirty="0">
                        <a:latin typeface="Times New Roman"/>
                        <a:ea typeface="Times New Roman"/>
                      </a:endParaRPr>
                    </a:p>
                  </a:txBody>
                  <a:tcPr marL="49696" marR="49696" marT="0" marB="0">
                    <a:lnL>
                      <a:noFill/>
                    </a:lnL>
                    <a:lnR>
                      <a:noFill/>
                    </a:lnR>
                    <a:lnT w="12700" cap="flat" cmpd="sng" algn="ctr">
                      <a:solidFill>
                        <a:srgbClr val="000000"/>
                      </a:solidFill>
                      <a:prstDash val="solid"/>
                      <a:round/>
                      <a:headEnd type="none" w="med" len="med"/>
                      <a:tailEnd type="none" w="med" len="med"/>
                    </a:lnT>
                    <a:lnB>
                      <a:noFill/>
                    </a:lnB>
                    <a:solidFill>
                      <a:srgbClr val="A6A6A6"/>
                    </a:solidFill>
                  </a:tcPr>
                </a:tc>
                <a:tc hMerge="1">
                  <a:txBody>
                    <a:bodyPr/>
                    <a:lstStyle/>
                    <a:p>
                      <a:endParaRPr lang="en-US"/>
                    </a:p>
                  </a:txBody>
                  <a:tcPr/>
                </a:tc>
                <a:tc gridSpan="32">
                  <a:txBody>
                    <a:bodyPr/>
                    <a:lstStyle/>
                    <a:p>
                      <a:pPr marL="0" marR="0" algn="l">
                        <a:spcBef>
                          <a:spcPts val="0"/>
                        </a:spcBef>
                        <a:spcAft>
                          <a:spcPts val="0"/>
                        </a:spcAft>
                      </a:pPr>
                      <a:endParaRPr lang="en-US" sz="600" dirty="0">
                        <a:latin typeface="Times New Roman"/>
                        <a:ea typeface="Times New Roman"/>
                      </a:endParaRPr>
                    </a:p>
                  </a:txBody>
                  <a:tcPr marL="49696" marR="49696" marT="0"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algn="l">
                        <a:spcBef>
                          <a:spcPts val="0"/>
                        </a:spcBef>
                        <a:spcAft>
                          <a:spcPts val="0"/>
                        </a:spcAft>
                      </a:pPr>
                      <a:r>
                        <a:rPr lang="en-US" sz="600" dirty="0">
                          <a:latin typeface="Times New Roman"/>
                          <a:ea typeface="Times New Roman"/>
                        </a:rPr>
                        <a:t>Nic 1981-90</a:t>
                      </a:r>
                      <a:endParaRPr lang="en-US" sz="900" dirty="0">
                        <a:latin typeface="Times New Roman"/>
                        <a:ea typeface="Times New Roman"/>
                      </a:endParaRPr>
                    </a:p>
                  </a:txBody>
                  <a:tcPr marL="49696" marR="49696" marT="0" marB="0">
                    <a:lnL>
                      <a:noFill/>
                    </a:lnL>
                    <a:lnR>
                      <a:noFill/>
                    </a:lnR>
                    <a:lnT w="12700" cap="flat" cmpd="sng" algn="ctr">
                      <a:solidFill>
                        <a:srgbClr val="000000"/>
                      </a:solidFill>
                      <a:prstDash val="solid"/>
                      <a:round/>
                      <a:headEnd type="none" w="med" len="med"/>
                      <a:tailEnd type="none" w="med" len="med"/>
                    </a:lnT>
                    <a:lnB>
                      <a:noFill/>
                    </a:lnB>
                    <a:solidFill>
                      <a:srgbClr val="A6A6A6"/>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9">
                  <a:txBody>
                    <a:bodyPr/>
                    <a:lstStyle/>
                    <a:p>
                      <a:pPr marL="0" marR="0" algn="l">
                        <a:spcBef>
                          <a:spcPts val="0"/>
                        </a:spcBef>
                        <a:spcAft>
                          <a:spcPts val="0"/>
                        </a:spcAft>
                      </a:pPr>
                      <a:endParaRPr lang="en-US" sz="600" dirty="0">
                        <a:latin typeface="Times New Roman"/>
                        <a:ea typeface="Times New Roman"/>
                      </a:endParaRPr>
                    </a:p>
                  </a:txBody>
                  <a:tcPr marL="49696" marR="49696"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8348">
                <a:tc gridSpan="4">
                  <a:txBody>
                    <a:bodyPr/>
                    <a:lstStyle/>
                    <a:p>
                      <a:pPr marL="0" marR="0" algn="l">
                        <a:spcBef>
                          <a:spcPts val="0"/>
                        </a:spcBef>
                        <a:spcAft>
                          <a:spcPts val="0"/>
                        </a:spcAft>
                      </a:pPr>
                      <a:endParaRPr lang="en-US" sz="600" dirty="0">
                        <a:latin typeface="Times New Roman"/>
                        <a:ea typeface="Times New Roman"/>
                      </a:endParaRPr>
                    </a:p>
                  </a:txBody>
                  <a:tcPr marL="49696" marR="49696" marT="0" marB="0">
                    <a:lnL w="1270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gridSpan="7">
                  <a:txBody>
                    <a:bodyPr/>
                    <a:lstStyle/>
                    <a:p>
                      <a:pPr marL="0" marR="0" algn="l">
                        <a:spcBef>
                          <a:spcPts val="0"/>
                        </a:spcBef>
                        <a:spcAft>
                          <a:spcPts val="0"/>
                        </a:spcAft>
                      </a:pPr>
                      <a:r>
                        <a:rPr lang="en-US" sz="600" dirty="0">
                          <a:latin typeface="Times New Roman"/>
                          <a:ea typeface="Times New Roman"/>
                        </a:rPr>
                        <a:t>1913-1939</a:t>
                      </a:r>
                    </a:p>
                  </a:txBody>
                  <a:tcPr marL="49696" marR="49696" marT="0" marB="0">
                    <a:lnL>
                      <a:noFill/>
                    </a:lnL>
                    <a:lnR>
                      <a:noFill/>
                    </a:lnR>
                    <a:lnT>
                      <a:noFill/>
                    </a:lnT>
                    <a:lnB>
                      <a:noFill/>
                    </a:lnB>
                    <a:solidFill>
                      <a:srgbClr val="E0E0E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7">
                  <a:txBody>
                    <a:bodyPr/>
                    <a:lstStyle/>
                    <a:p>
                      <a:pPr marL="0" marR="0" algn="l">
                        <a:spcBef>
                          <a:spcPts val="0"/>
                        </a:spcBef>
                        <a:spcAft>
                          <a:spcPts val="0"/>
                        </a:spcAft>
                      </a:pPr>
                      <a:endParaRPr lang="en-US" sz="600" dirty="0">
                        <a:latin typeface="Times New Roman"/>
                        <a:ea typeface="Times New Roman"/>
                      </a:endParaRPr>
                    </a:p>
                  </a:txBody>
                  <a:tcPr marL="49696" marR="49696" marT="0"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65043">
                <a:tc gridSpan="5">
                  <a:txBody>
                    <a:bodyPr/>
                    <a:lstStyle/>
                    <a:p>
                      <a:pPr marL="0" marR="0" algn="just">
                        <a:spcBef>
                          <a:spcPts val="0"/>
                        </a:spcBef>
                        <a:spcAft>
                          <a:spcPts val="0"/>
                        </a:spcAft>
                      </a:pPr>
                      <a:endParaRPr lang="en-US" sz="600" dirty="0">
                        <a:latin typeface="Times New Roman"/>
                        <a:ea typeface="Times New Roman"/>
                      </a:endParaRPr>
                    </a:p>
                  </a:txBody>
                  <a:tcPr marL="49696" marR="49696" marT="0" marB="0">
                    <a:lnL w="1270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just">
                        <a:spcBef>
                          <a:spcPts val="0"/>
                        </a:spcBef>
                        <a:spcAft>
                          <a:spcPts val="0"/>
                        </a:spcAft>
                      </a:pPr>
                      <a:r>
                        <a:rPr lang="en-US" sz="600" dirty="0">
                          <a:latin typeface="Times New Roman"/>
                          <a:ea typeface="Times New Roman"/>
                        </a:rPr>
                        <a:t>2</a:t>
                      </a:r>
                      <a:endParaRPr lang="en-US" sz="900" dirty="0">
                        <a:latin typeface="Times New Roman"/>
                        <a:ea typeface="Times New Roman"/>
                      </a:endParaRPr>
                    </a:p>
                  </a:txBody>
                  <a:tcPr marL="49696" marR="49696" marT="0" marB="0">
                    <a:lnL>
                      <a:noFill/>
                    </a:lnL>
                    <a:lnR>
                      <a:noFill/>
                    </a:lnR>
                    <a:lnT>
                      <a:noFill/>
                    </a:lnT>
                    <a:lnB>
                      <a:noFill/>
                    </a:lnB>
                    <a:solidFill>
                      <a:srgbClr val="A6A6A6"/>
                    </a:solidFill>
                  </a:tcPr>
                </a:tc>
                <a:tc gridSpan="4">
                  <a:txBody>
                    <a:bodyPr/>
                    <a:lstStyle/>
                    <a:p>
                      <a:pPr marL="0" marR="0" algn="l">
                        <a:spcBef>
                          <a:spcPts val="0"/>
                        </a:spcBef>
                        <a:spcAft>
                          <a:spcPts val="0"/>
                        </a:spcAft>
                      </a:pPr>
                      <a:endParaRPr lang="en-US" sz="600" dirty="0">
                        <a:latin typeface="Times New Roman"/>
                        <a:ea typeface="Times New Roman"/>
                      </a:endParaRPr>
                    </a:p>
                  </a:txBody>
                  <a:tcPr marL="49696" marR="49696" marT="0" marB="0">
                    <a:lnL>
                      <a:noFill/>
                    </a:lnL>
                    <a:lnR>
                      <a:noFill/>
                    </a:lnR>
                    <a:lnT>
                      <a:noFill/>
                    </a:lnT>
                    <a:lnB>
                      <a:noFill/>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marL="0" marR="0" algn="l">
                        <a:spcBef>
                          <a:spcPts val="0"/>
                        </a:spcBef>
                        <a:spcAft>
                          <a:spcPts val="0"/>
                        </a:spcAft>
                      </a:pPr>
                      <a:r>
                        <a:rPr lang="en-US" sz="600" dirty="0">
                          <a:latin typeface="Times New Roman"/>
                          <a:ea typeface="Times New Roman"/>
                        </a:rPr>
                        <a:t>Ger 1938-45</a:t>
                      </a:r>
                      <a:endParaRPr lang="en-US" sz="900" dirty="0">
                        <a:latin typeface="Times New Roman"/>
                        <a:ea typeface="Times New Roman"/>
                      </a:endParaRPr>
                    </a:p>
                  </a:txBody>
                  <a:tcPr marL="49696" marR="49696" marT="0" marB="0">
                    <a:lnL>
                      <a:noFill/>
                    </a:lnL>
                    <a:lnR>
                      <a:noFill/>
                    </a:lnR>
                    <a:lnT>
                      <a:noFill/>
                    </a:lnT>
                    <a:lnB>
                      <a:noFill/>
                    </a:lnB>
                    <a:solidFill>
                      <a:srgbClr val="A6A6A6"/>
                    </a:solidFill>
                  </a:tcPr>
                </a:tc>
                <a:tc hMerge="1">
                  <a:txBody>
                    <a:bodyPr/>
                    <a:lstStyle/>
                    <a:p>
                      <a:endParaRPr lang="en-US"/>
                    </a:p>
                  </a:txBody>
                  <a:tcPr/>
                </a:tc>
                <a:tc hMerge="1">
                  <a:txBody>
                    <a:bodyPr/>
                    <a:lstStyle/>
                    <a:p>
                      <a:endParaRPr lang="en-US"/>
                    </a:p>
                  </a:txBody>
                  <a:tcPr/>
                </a:tc>
                <a:tc gridSpan="35">
                  <a:txBody>
                    <a:bodyPr/>
                    <a:lstStyle/>
                    <a:p>
                      <a:pPr marL="0" marR="0" algn="l">
                        <a:spcBef>
                          <a:spcPts val="0"/>
                        </a:spcBef>
                        <a:spcAft>
                          <a:spcPts val="0"/>
                        </a:spcAft>
                      </a:pPr>
                      <a:endParaRPr lang="en-US" sz="600" dirty="0">
                        <a:latin typeface="Times New Roman"/>
                        <a:ea typeface="Times New Roman"/>
                      </a:endParaRPr>
                    </a:p>
                  </a:txBody>
                  <a:tcPr marL="49696" marR="49696" marT="0" marB="0">
                    <a:lnL>
                      <a:noFill/>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8348">
                <a:tc gridSpan="6">
                  <a:txBody>
                    <a:bodyPr/>
                    <a:lstStyle/>
                    <a:p>
                      <a:pPr marL="0" marR="0" algn="l">
                        <a:spcBef>
                          <a:spcPts val="0"/>
                        </a:spcBef>
                        <a:spcAft>
                          <a:spcPts val="0"/>
                        </a:spcAft>
                      </a:pPr>
                      <a:endParaRPr lang="en-US" sz="600" dirty="0">
                        <a:latin typeface="Times New Roman"/>
                        <a:ea typeface="Times New Roman"/>
                      </a:endParaRPr>
                    </a:p>
                  </a:txBody>
                  <a:tcPr marL="49696" marR="49696" marT="0" marB="0">
                    <a:lnL w="1270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marL="0" marR="0" algn="l">
                        <a:spcBef>
                          <a:spcPts val="0"/>
                        </a:spcBef>
                        <a:spcAft>
                          <a:spcPts val="0"/>
                        </a:spcAft>
                      </a:pPr>
                      <a:r>
                        <a:rPr lang="en-US" sz="600" dirty="0">
                          <a:latin typeface="Times New Roman"/>
                          <a:ea typeface="Times New Roman"/>
                        </a:rPr>
                        <a:t>Russia / (SU) 1918-33</a:t>
                      </a:r>
                      <a:endParaRPr lang="en-US" sz="900" dirty="0">
                        <a:latin typeface="Times New Roman"/>
                        <a:ea typeface="Times New Roman"/>
                      </a:endParaRPr>
                    </a:p>
                  </a:txBody>
                  <a:tcPr marL="49696" marR="49696" marT="0" marB="0">
                    <a:lnL>
                      <a:noFill/>
                    </a:lnL>
                    <a:lnR>
                      <a:noFill/>
                    </a:lnR>
                    <a:lnT>
                      <a:noFill/>
                    </a:lnT>
                    <a:lnB>
                      <a:noFill/>
                    </a:lnB>
                    <a:solidFill>
                      <a:srgbClr val="E0E0E0"/>
                    </a:solidFill>
                  </a:tcPr>
                </a:tc>
                <a:tc hMerge="1">
                  <a:txBody>
                    <a:bodyPr/>
                    <a:lstStyle/>
                    <a:p>
                      <a:endParaRPr lang="en-US"/>
                    </a:p>
                  </a:txBody>
                  <a:tcPr/>
                </a:tc>
                <a:tc hMerge="1">
                  <a:txBody>
                    <a:bodyPr/>
                    <a:lstStyle/>
                    <a:p>
                      <a:endParaRPr lang="en-US"/>
                    </a:p>
                  </a:txBody>
                  <a:tcPr/>
                </a:tc>
                <a:tc gridSpan="5">
                  <a:txBody>
                    <a:bodyPr/>
                    <a:lstStyle/>
                    <a:p>
                      <a:pPr marL="0" marR="0" algn="l">
                        <a:spcBef>
                          <a:spcPts val="0"/>
                        </a:spcBef>
                        <a:spcAft>
                          <a:spcPts val="0"/>
                        </a:spcAft>
                      </a:pPr>
                      <a:endParaRPr lang="en-US" sz="600" dirty="0">
                        <a:latin typeface="Times New Roman"/>
                        <a:ea typeface="Times New Roman"/>
                      </a:endParaRPr>
                    </a:p>
                  </a:txBody>
                  <a:tcPr marL="49696" marR="49696" marT="0" marB="0">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4">
                  <a:txBody>
                    <a:bodyPr/>
                    <a:lstStyle/>
                    <a:p>
                      <a:pPr marL="0" marR="0" algn="l">
                        <a:spcBef>
                          <a:spcPts val="0"/>
                        </a:spcBef>
                        <a:spcAft>
                          <a:spcPts val="0"/>
                        </a:spcAft>
                      </a:pPr>
                      <a:r>
                        <a:rPr lang="en-US" sz="600" dirty="0">
                          <a:latin typeface="Times New Roman"/>
                          <a:ea typeface="Times New Roman"/>
                        </a:rPr>
                        <a:t>  (SU) 1946-1989</a:t>
                      </a:r>
                    </a:p>
                  </a:txBody>
                  <a:tcPr marL="49696" marR="49696" marT="0" marB="0">
                    <a:lnL>
                      <a:noFill/>
                    </a:lnL>
                    <a:lnR>
                      <a:noFill/>
                    </a:lnR>
                    <a:lnT>
                      <a:noFill/>
                    </a:lnT>
                    <a:lnB>
                      <a:noFill/>
                    </a:lnB>
                    <a:solidFill>
                      <a:srgbClr val="E0E0E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10">
                  <a:txBody>
                    <a:bodyPr/>
                    <a:lstStyle/>
                    <a:p>
                      <a:pPr marL="0" marR="0" algn="l">
                        <a:spcBef>
                          <a:spcPts val="0"/>
                        </a:spcBef>
                        <a:spcAft>
                          <a:spcPts val="0"/>
                        </a:spcAft>
                      </a:pPr>
                      <a:endParaRPr lang="en-US" sz="600" dirty="0">
                        <a:latin typeface="Times New Roman"/>
                        <a:ea typeface="Times New Roman"/>
                      </a:endParaRPr>
                    </a:p>
                  </a:txBody>
                  <a:tcPr marL="49696" marR="49696" marT="0" marB="0">
                    <a:lnL>
                      <a:noFill/>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8348">
                <a:tc gridSpan="8">
                  <a:txBody>
                    <a:bodyPr/>
                    <a:lstStyle/>
                    <a:p>
                      <a:pPr marL="0" marR="0" algn="l">
                        <a:spcBef>
                          <a:spcPts val="0"/>
                        </a:spcBef>
                        <a:spcAft>
                          <a:spcPts val="0"/>
                        </a:spcAft>
                      </a:pPr>
                      <a:endParaRPr lang="en-US" sz="600" dirty="0">
                        <a:latin typeface="Times New Roman"/>
                        <a:ea typeface="Times New Roman"/>
                      </a:endParaRPr>
                    </a:p>
                  </a:txBody>
                  <a:tcPr marL="49696" marR="49696" marT="0" marB="0">
                    <a:lnL w="1270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marL="0" marR="0" algn="l">
                        <a:spcBef>
                          <a:spcPts val="0"/>
                        </a:spcBef>
                        <a:spcAft>
                          <a:spcPts val="0"/>
                        </a:spcAft>
                      </a:pPr>
                      <a:r>
                        <a:rPr lang="en-US" sz="600" dirty="0">
                          <a:latin typeface="Times New Roman"/>
                          <a:ea typeface="Times New Roman"/>
                        </a:rPr>
                        <a:t>1931-1945</a:t>
                      </a:r>
                    </a:p>
                  </a:txBody>
                  <a:tcPr marL="49696" marR="49696" marT="0" marB="0">
                    <a:lnL>
                      <a:noFill/>
                    </a:lnL>
                    <a:lnR>
                      <a:noFill/>
                    </a:lnR>
                    <a:lnT>
                      <a:noFill/>
                    </a:lnT>
                    <a:lnB>
                      <a:noFill/>
                    </a:lnB>
                    <a:solidFill>
                      <a:srgbClr val="A6A6A6"/>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5">
                  <a:txBody>
                    <a:bodyPr/>
                    <a:lstStyle/>
                    <a:p>
                      <a:pPr marL="0" marR="0" algn="l">
                        <a:spcBef>
                          <a:spcPts val="0"/>
                        </a:spcBef>
                        <a:spcAft>
                          <a:spcPts val="0"/>
                        </a:spcAft>
                      </a:pPr>
                      <a:endParaRPr lang="en-US" sz="600" dirty="0">
                        <a:latin typeface="Times New Roman"/>
                        <a:ea typeface="Times New Roman"/>
                      </a:endParaRPr>
                    </a:p>
                  </a:txBody>
                  <a:tcPr marL="49696" marR="49696" marT="0" marB="0">
                    <a:lnL>
                      <a:noFill/>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8348">
                <a:tc gridSpan="15">
                  <a:txBody>
                    <a:bodyPr/>
                    <a:lstStyle/>
                    <a:p>
                      <a:pPr marL="0" marR="0" algn="l">
                        <a:spcBef>
                          <a:spcPts val="0"/>
                        </a:spcBef>
                        <a:spcAft>
                          <a:spcPts val="0"/>
                        </a:spcAft>
                      </a:pPr>
                      <a:endParaRPr lang="en-US" sz="600" dirty="0">
                        <a:latin typeface="Times New Roman"/>
                        <a:ea typeface="Times New Roman"/>
                      </a:endParaRPr>
                    </a:p>
                  </a:txBody>
                  <a:tcPr marL="49696" marR="49696" marT="0" marB="0">
                    <a:lnL w="1270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l">
                        <a:spcBef>
                          <a:spcPts val="0"/>
                        </a:spcBef>
                        <a:spcAft>
                          <a:spcPts val="0"/>
                        </a:spcAft>
                      </a:pPr>
                      <a:r>
                        <a:rPr lang="en-US" sz="600" dirty="0">
                          <a:latin typeface="Times New Roman"/>
                          <a:ea typeface="Times New Roman"/>
                        </a:rPr>
                        <a:t>3</a:t>
                      </a:r>
                      <a:endParaRPr lang="en-US" sz="900" dirty="0">
                        <a:latin typeface="Times New Roman"/>
                        <a:ea typeface="Times New Roman"/>
                      </a:endParaRPr>
                    </a:p>
                  </a:txBody>
                  <a:tcPr marL="49696" marR="49696" marT="0" marB="0">
                    <a:lnL>
                      <a:noFill/>
                    </a:lnL>
                    <a:lnR w="12700" cap="flat" cmpd="sng" algn="ctr">
                      <a:solidFill>
                        <a:srgbClr val="000000"/>
                      </a:solidFill>
                      <a:prstDash val="solid"/>
                      <a:round/>
                      <a:headEnd type="none" w="med" len="med"/>
                      <a:tailEnd type="none" w="med" len="med"/>
                    </a:lnR>
                    <a:lnT>
                      <a:noFill/>
                    </a:lnT>
                    <a:lnB>
                      <a:noFill/>
                    </a:lnB>
                    <a:solidFill>
                      <a:srgbClr val="E0E0E0"/>
                    </a:solidFill>
                  </a:tcPr>
                </a:tc>
                <a:tc gridSpan="2">
                  <a:txBody>
                    <a:bodyPr/>
                    <a:lstStyle/>
                    <a:p>
                      <a:pPr marL="0" marR="0" algn="l">
                        <a:spcBef>
                          <a:spcPts val="0"/>
                        </a:spcBef>
                        <a:spcAft>
                          <a:spcPts val="0"/>
                        </a:spcAft>
                      </a:pPr>
                      <a:r>
                        <a:rPr lang="en-US" sz="600" dirty="0">
                          <a:latin typeface="Times New Roman"/>
                          <a:ea typeface="Times New Roman"/>
                        </a:rPr>
                        <a:t>4</a:t>
                      </a:r>
                      <a:endParaRPr lang="en-US" sz="900" dirty="0">
                        <a:latin typeface="Times New Roman"/>
                        <a:ea typeface="Times New Roman"/>
                      </a:endParaRPr>
                    </a:p>
                  </a:txBody>
                  <a:tcPr marL="49696" marR="49696" marT="0" marB="0">
                    <a:lnL w="12700" cap="flat" cmpd="sng" algn="ctr">
                      <a:solidFill>
                        <a:srgbClr val="000000"/>
                      </a:solidFill>
                      <a:prstDash val="solid"/>
                      <a:round/>
                      <a:headEnd type="none" w="med" len="med"/>
                      <a:tailEnd type="none" w="med" len="med"/>
                    </a:lnL>
                    <a:lnR>
                      <a:noFill/>
                    </a:lnR>
                    <a:lnT>
                      <a:noFill/>
                    </a:lnT>
                    <a:lnB>
                      <a:noFill/>
                    </a:lnB>
                    <a:solidFill>
                      <a:srgbClr val="E0E0E0"/>
                    </a:solidFill>
                  </a:tcPr>
                </a:tc>
                <a:tc hMerge="1">
                  <a:txBody>
                    <a:bodyPr/>
                    <a:lstStyle/>
                    <a:p>
                      <a:endParaRPr lang="en-US"/>
                    </a:p>
                  </a:txBody>
                  <a:tcPr/>
                </a:tc>
                <a:tc gridSpan="3">
                  <a:txBody>
                    <a:bodyPr/>
                    <a:lstStyle/>
                    <a:p>
                      <a:pPr marL="0" marR="0" algn="l">
                        <a:spcBef>
                          <a:spcPts val="0"/>
                        </a:spcBef>
                        <a:spcAft>
                          <a:spcPts val="0"/>
                        </a:spcAft>
                      </a:pPr>
                      <a:endParaRPr lang="en-US" sz="600" dirty="0">
                        <a:latin typeface="Times New Roman"/>
                        <a:ea typeface="Times New Roman"/>
                      </a:endParaRPr>
                    </a:p>
                  </a:txBody>
                  <a:tcPr marL="49696" marR="49696" marT="0" marB="0">
                    <a:lnL>
                      <a:noFill/>
                    </a:lnL>
                    <a:lnR>
                      <a:noFill/>
                    </a:lnR>
                    <a:lnT>
                      <a:noFill/>
                    </a:lnT>
                    <a:lnB>
                      <a:noFill/>
                    </a:lnB>
                  </a:tcPr>
                </a:tc>
                <a:tc hMerge="1">
                  <a:txBody>
                    <a:bodyPr/>
                    <a:lstStyle/>
                    <a:p>
                      <a:endParaRPr lang="en-US"/>
                    </a:p>
                  </a:txBody>
                  <a:tcPr/>
                </a:tc>
                <a:tc hMerge="1">
                  <a:txBody>
                    <a:bodyPr/>
                    <a:lstStyle/>
                    <a:p>
                      <a:endParaRPr lang="en-US"/>
                    </a:p>
                  </a:txBody>
                  <a:tcPr/>
                </a:tc>
                <a:tc gridSpan="27">
                  <a:txBody>
                    <a:bodyPr/>
                    <a:lstStyle/>
                    <a:p>
                      <a:pPr marL="0" marR="0" algn="l">
                        <a:spcBef>
                          <a:spcPts val="0"/>
                        </a:spcBef>
                        <a:spcAft>
                          <a:spcPts val="0"/>
                        </a:spcAft>
                      </a:pPr>
                      <a:r>
                        <a:rPr lang="en-US" sz="600" dirty="0">
                          <a:latin typeface="Times New Roman"/>
                          <a:ea typeface="Times New Roman"/>
                        </a:rPr>
                        <a:t>1954-present</a:t>
                      </a:r>
                    </a:p>
                  </a:txBody>
                  <a:tcPr marL="49696" marR="49696" marT="0" marB="0">
                    <a:lnL>
                      <a:noFill/>
                    </a:lnL>
                    <a:lnR w="12700" cap="flat" cmpd="sng" algn="ctr">
                      <a:solidFill>
                        <a:srgbClr val="000000"/>
                      </a:solidFill>
                      <a:prstDash val="solid"/>
                      <a:round/>
                      <a:headEnd type="none" w="med" len="med"/>
                      <a:tailEnd type="none" w="med" len="med"/>
                    </a:lnR>
                    <a:lnT>
                      <a:noFill/>
                    </a:lnT>
                    <a:lnB>
                      <a:noFill/>
                    </a:lnB>
                    <a:solidFill>
                      <a:srgbClr val="E0E0E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8348">
                <a:tc gridSpan="15">
                  <a:txBody>
                    <a:bodyPr/>
                    <a:lstStyle/>
                    <a:p>
                      <a:pPr marL="0" marR="0" algn="l">
                        <a:spcBef>
                          <a:spcPts val="0"/>
                        </a:spcBef>
                        <a:spcAft>
                          <a:spcPts val="0"/>
                        </a:spcAft>
                      </a:pPr>
                      <a:endParaRPr lang="en-US" sz="600" dirty="0">
                        <a:latin typeface="Times New Roman"/>
                        <a:ea typeface="Times New Roman"/>
                      </a:endParaRPr>
                    </a:p>
                  </a:txBody>
                  <a:tcPr marL="49696" marR="49696" marT="0" marB="0">
                    <a:lnL w="1270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18">
                  <a:txBody>
                    <a:bodyPr/>
                    <a:lstStyle/>
                    <a:p>
                      <a:pPr marL="0" marR="0" algn="l">
                        <a:spcBef>
                          <a:spcPts val="0"/>
                        </a:spcBef>
                        <a:spcAft>
                          <a:spcPts val="0"/>
                        </a:spcAft>
                      </a:pPr>
                      <a:r>
                        <a:rPr lang="en-US" sz="600" dirty="0">
                          <a:latin typeface="Times New Roman"/>
                          <a:ea typeface="Times New Roman"/>
                        </a:rPr>
                        <a:t>1949-1978</a:t>
                      </a:r>
                    </a:p>
                  </a:txBody>
                  <a:tcPr marL="49696" marR="49696" marT="0" marB="0">
                    <a:lnL>
                      <a:noFill/>
                    </a:lnL>
                    <a:lnR>
                      <a:noFill/>
                    </a:lnR>
                    <a:lnT>
                      <a:noFill/>
                    </a:lnT>
                    <a:lnB>
                      <a:noFill/>
                    </a:lnB>
                    <a:solidFill>
                      <a:srgbClr val="B3B3B3"/>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15">
                  <a:txBody>
                    <a:bodyPr/>
                    <a:lstStyle/>
                    <a:p>
                      <a:pPr marL="0" marR="0" algn="l">
                        <a:spcBef>
                          <a:spcPts val="0"/>
                        </a:spcBef>
                        <a:spcAft>
                          <a:spcPts val="0"/>
                        </a:spcAft>
                      </a:pPr>
                      <a:endParaRPr lang="en-US" sz="600" dirty="0">
                        <a:latin typeface="Times New Roman"/>
                        <a:ea typeface="Times New Roman"/>
                      </a:endParaRPr>
                    </a:p>
                  </a:txBody>
                  <a:tcPr marL="49696" marR="49696" marT="0" marB="0">
                    <a:lnL>
                      <a:noFill/>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8348">
                <a:tc gridSpan="19">
                  <a:txBody>
                    <a:bodyPr/>
                    <a:lstStyle/>
                    <a:p>
                      <a:pPr marL="0" marR="0" algn="l">
                        <a:spcBef>
                          <a:spcPts val="0"/>
                        </a:spcBef>
                        <a:spcAft>
                          <a:spcPts val="0"/>
                        </a:spcAft>
                      </a:pPr>
                      <a:endParaRPr lang="en-US" sz="600" dirty="0">
                        <a:latin typeface="Times New Roman"/>
                        <a:ea typeface="Times New Roman"/>
                      </a:endParaRPr>
                    </a:p>
                  </a:txBody>
                  <a:tcPr marL="49696" marR="49696" marT="0" marB="0">
                    <a:lnL w="1270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9">
                  <a:txBody>
                    <a:bodyPr/>
                    <a:lstStyle/>
                    <a:p>
                      <a:pPr marL="0" marR="0" algn="l">
                        <a:spcBef>
                          <a:spcPts val="0"/>
                        </a:spcBef>
                        <a:spcAft>
                          <a:spcPts val="0"/>
                        </a:spcAft>
                      </a:pPr>
                      <a:r>
                        <a:rPr lang="en-US" sz="600" dirty="0">
                          <a:latin typeface="Times New Roman"/>
                          <a:ea typeface="Times New Roman"/>
                        </a:rPr>
                        <a:t>1953- present</a:t>
                      </a:r>
                    </a:p>
                  </a:txBody>
                  <a:tcPr marL="49696" marR="49696" marT="0" marB="0">
                    <a:lnL>
                      <a:noFill/>
                    </a:lnL>
                    <a:lnR w="12700" cap="flat" cmpd="sng" algn="ctr">
                      <a:solidFill>
                        <a:srgbClr val="000000"/>
                      </a:solidFill>
                      <a:prstDash val="solid"/>
                      <a:round/>
                      <a:headEnd type="none" w="med" len="med"/>
                      <a:tailEnd type="none" w="med" len="med"/>
                    </a:lnR>
                    <a:lnT>
                      <a:noFill/>
                    </a:lnT>
                    <a:lnB>
                      <a:noFill/>
                    </a:lnB>
                    <a:solidFill>
                      <a:srgbClr val="E0E0E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8348">
                <a:tc gridSpan="17">
                  <a:txBody>
                    <a:bodyPr/>
                    <a:lstStyle/>
                    <a:p>
                      <a:pPr marL="0" marR="0" algn="l">
                        <a:spcBef>
                          <a:spcPts val="0"/>
                        </a:spcBef>
                        <a:spcAft>
                          <a:spcPts val="0"/>
                        </a:spcAft>
                      </a:pPr>
                      <a:endParaRPr lang="en-US" sz="600" dirty="0">
                        <a:latin typeface="Times New Roman"/>
                        <a:ea typeface="Times New Roman"/>
                      </a:endParaRPr>
                    </a:p>
                  </a:txBody>
                  <a:tcPr marL="49696" marR="49696" marT="0" marB="0">
                    <a:lnL w="1270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marL="0" marR="0" algn="l">
                        <a:spcBef>
                          <a:spcPts val="0"/>
                        </a:spcBef>
                        <a:spcAft>
                          <a:spcPts val="0"/>
                        </a:spcAft>
                      </a:pPr>
                      <a:r>
                        <a:rPr lang="en-US" sz="600" dirty="0">
                          <a:latin typeface="Times New Roman"/>
                          <a:ea typeface="Times New Roman"/>
                        </a:rPr>
                        <a:t>5</a:t>
                      </a:r>
                      <a:endParaRPr lang="en-US" sz="900" dirty="0">
                        <a:latin typeface="Times New Roman"/>
                        <a:ea typeface="Times New Roman"/>
                      </a:endParaRPr>
                    </a:p>
                  </a:txBody>
                  <a:tcPr marL="49696" marR="49696" marT="0" marB="0">
                    <a:lnL>
                      <a:noFill/>
                    </a:lnL>
                    <a:lnR>
                      <a:noFill/>
                    </a:lnR>
                    <a:lnT>
                      <a:noFill/>
                    </a:lnT>
                    <a:lnB>
                      <a:noFill/>
                    </a:lnB>
                    <a:solidFill>
                      <a:srgbClr val="B3B3B3"/>
                    </a:solidFill>
                  </a:tcPr>
                </a:tc>
                <a:tc hMerge="1">
                  <a:txBody>
                    <a:bodyPr/>
                    <a:lstStyle/>
                    <a:p>
                      <a:endParaRPr lang="en-US"/>
                    </a:p>
                  </a:txBody>
                  <a:tcPr/>
                </a:tc>
                <a:tc hMerge="1">
                  <a:txBody>
                    <a:bodyPr/>
                    <a:lstStyle/>
                    <a:p>
                      <a:endParaRPr lang="en-US"/>
                    </a:p>
                  </a:txBody>
                  <a:tcPr/>
                </a:tc>
                <a:tc gridSpan="13">
                  <a:txBody>
                    <a:bodyPr/>
                    <a:lstStyle/>
                    <a:p>
                      <a:pPr marL="0" marR="0" algn="l">
                        <a:spcBef>
                          <a:spcPts val="0"/>
                        </a:spcBef>
                        <a:spcAft>
                          <a:spcPts val="0"/>
                        </a:spcAft>
                      </a:pPr>
                      <a:endParaRPr lang="en-US" sz="600" dirty="0">
                        <a:latin typeface="Times New Roman"/>
                        <a:ea typeface="Times New Roman"/>
                      </a:endParaRPr>
                    </a:p>
                  </a:txBody>
                  <a:tcPr marL="49696" marR="49696" marT="0" marB="0">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15">
                  <a:txBody>
                    <a:bodyPr/>
                    <a:lstStyle/>
                    <a:p>
                      <a:pPr marL="0" marR="0" algn="l">
                        <a:spcBef>
                          <a:spcPts val="0"/>
                        </a:spcBef>
                        <a:spcAft>
                          <a:spcPts val="0"/>
                        </a:spcAft>
                      </a:pPr>
                      <a:r>
                        <a:rPr lang="en-US" sz="600" dirty="0">
                          <a:latin typeface="Times New Roman"/>
                          <a:ea typeface="Times New Roman"/>
                        </a:rPr>
                        <a:t>1979-present</a:t>
                      </a:r>
                    </a:p>
                  </a:txBody>
                  <a:tcPr marL="49696" marR="49696" marT="0" marB="0">
                    <a:lnL>
                      <a:noFill/>
                    </a:lnL>
                    <a:lnR w="12700" cap="flat" cmpd="sng" algn="ctr">
                      <a:solidFill>
                        <a:srgbClr val="000000"/>
                      </a:solidFill>
                      <a:prstDash val="solid"/>
                      <a:round/>
                      <a:headEnd type="none" w="med" len="med"/>
                      <a:tailEnd type="none" w="med" len="med"/>
                    </a:lnR>
                    <a:lnT>
                      <a:noFill/>
                    </a:lnT>
                    <a:lnB>
                      <a:noFill/>
                    </a:lnB>
                    <a:solidFill>
                      <a:srgbClr val="A6A6A6"/>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8348">
                <a:tc gridSpan="20">
                  <a:txBody>
                    <a:bodyPr/>
                    <a:lstStyle/>
                    <a:p>
                      <a:pPr marL="0" marR="0" algn="l">
                        <a:spcBef>
                          <a:spcPts val="0"/>
                        </a:spcBef>
                        <a:spcAft>
                          <a:spcPts val="0"/>
                        </a:spcAft>
                      </a:pPr>
                      <a:endParaRPr lang="en-US" sz="600" dirty="0">
                        <a:latin typeface="Times New Roman"/>
                        <a:ea typeface="Times New Roman"/>
                      </a:endParaRPr>
                    </a:p>
                  </a:txBody>
                  <a:tcPr marL="49696" marR="49696" marT="0" marB="0">
                    <a:lnL w="1270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1">
                  <a:txBody>
                    <a:bodyPr/>
                    <a:lstStyle/>
                    <a:p>
                      <a:pPr marL="0" marR="0" algn="l">
                        <a:spcBef>
                          <a:spcPts val="0"/>
                        </a:spcBef>
                        <a:spcAft>
                          <a:spcPts val="0"/>
                        </a:spcAft>
                      </a:pPr>
                      <a:r>
                        <a:rPr lang="en-US" sz="600" dirty="0">
                          <a:latin typeface="Times New Roman"/>
                          <a:ea typeface="Times New Roman"/>
                        </a:rPr>
                        <a:t>() 1954-1995</a:t>
                      </a:r>
                    </a:p>
                  </a:txBody>
                  <a:tcPr marL="49696" marR="49696" marT="0" marB="0">
                    <a:lnL>
                      <a:noFill/>
                    </a:lnL>
                    <a:lnR>
                      <a:noFill/>
                    </a:lnR>
                    <a:lnT>
                      <a:noFill/>
                    </a:lnT>
                    <a:lnB>
                      <a:noFill/>
                    </a:lnB>
                    <a:solidFill>
                      <a:srgbClr val="E0E0E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7">
                  <a:txBody>
                    <a:bodyPr/>
                    <a:lstStyle/>
                    <a:p>
                      <a:pPr marL="0" marR="0" algn="l">
                        <a:spcBef>
                          <a:spcPts val="0"/>
                        </a:spcBef>
                        <a:spcAft>
                          <a:spcPts val="0"/>
                        </a:spcAft>
                      </a:pPr>
                      <a:endParaRPr lang="en-US" sz="600" dirty="0">
                        <a:latin typeface="Times New Roman"/>
                        <a:ea typeface="Times New Roman"/>
                      </a:endParaRPr>
                    </a:p>
                  </a:txBody>
                  <a:tcPr marL="49696" marR="49696" marT="0" marB="0">
                    <a:lnL>
                      <a:noFill/>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8348">
                <a:tc gridSpan="20">
                  <a:txBody>
                    <a:bodyPr/>
                    <a:lstStyle/>
                    <a:p>
                      <a:pPr marL="0" marR="0" algn="l">
                        <a:spcBef>
                          <a:spcPts val="0"/>
                        </a:spcBef>
                        <a:spcAft>
                          <a:spcPts val="0"/>
                        </a:spcAft>
                      </a:pPr>
                      <a:endParaRPr lang="en-US" sz="600" dirty="0">
                        <a:latin typeface="Times New Roman"/>
                        <a:ea typeface="Times New Roman"/>
                      </a:endParaRPr>
                    </a:p>
                  </a:txBody>
                  <a:tcPr marL="49696" marR="49696" marT="0" marB="0">
                    <a:lnL w="1270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11">
                  <a:txBody>
                    <a:bodyPr/>
                    <a:lstStyle/>
                    <a:p>
                      <a:pPr marL="0" marR="0" algn="l">
                        <a:spcBef>
                          <a:spcPts val="0"/>
                        </a:spcBef>
                        <a:spcAft>
                          <a:spcPts val="0"/>
                        </a:spcAft>
                      </a:pPr>
                      <a:r>
                        <a:rPr lang="en-US" sz="600" dirty="0">
                          <a:latin typeface="Times New Roman"/>
                          <a:ea typeface="Times New Roman"/>
                        </a:rPr>
                        <a:t>1956-1974</a:t>
                      </a:r>
                    </a:p>
                  </a:txBody>
                  <a:tcPr marL="49696" marR="49696" marT="0" marB="0">
                    <a:lnL>
                      <a:noFill/>
                    </a:lnL>
                    <a:lnR>
                      <a:noFill/>
                    </a:lnR>
                    <a:lnT>
                      <a:noFill/>
                    </a:lnT>
                    <a:lnB>
                      <a:noFill/>
                    </a:lnB>
                    <a:solidFill>
                      <a:srgbClr val="B3B3B3"/>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17">
                  <a:txBody>
                    <a:bodyPr/>
                    <a:lstStyle/>
                    <a:p>
                      <a:pPr marL="0" marR="0" algn="l">
                        <a:spcBef>
                          <a:spcPts val="0"/>
                        </a:spcBef>
                        <a:spcAft>
                          <a:spcPts val="0"/>
                        </a:spcAft>
                      </a:pPr>
                      <a:endParaRPr lang="en-US" sz="600" dirty="0">
                        <a:latin typeface="Times New Roman"/>
                        <a:ea typeface="Times New Roman"/>
                      </a:endParaRPr>
                    </a:p>
                  </a:txBody>
                  <a:tcPr marL="49696" marR="49696" marT="0" marB="0">
                    <a:lnL>
                      <a:noFill/>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8348">
                <a:tc gridSpan="20">
                  <a:txBody>
                    <a:bodyPr/>
                    <a:lstStyle/>
                    <a:p>
                      <a:pPr marL="0" marR="0" algn="l">
                        <a:spcBef>
                          <a:spcPts val="0"/>
                        </a:spcBef>
                        <a:spcAft>
                          <a:spcPts val="0"/>
                        </a:spcAft>
                      </a:pPr>
                      <a:endParaRPr lang="en-US" sz="600" dirty="0">
                        <a:latin typeface="Times New Roman"/>
                        <a:ea typeface="Times New Roman"/>
                      </a:endParaRPr>
                    </a:p>
                  </a:txBody>
                  <a:tcPr marL="49696" marR="49696" marT="0" marB="0">
                    <a:lnL w="1270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marL="0" marR="0" algn="l">
                        <a:spcBef>
                          <a:spcPts val="0"/>
                        </a:spcBef>
                        <a:spcAft>
                          <a:spcPts val="0"/>
                        </a:spcAft>
                      </a:pPr>
                      <a:endParaRPr lang="en-US" sz="600" dirty="0">
                        <a:latin typeface="Times New Roman"/>
                        <a:ea typeface="Times New Roman"/>
                      </a:endParaRPr>
                    </a:p>
                  </a:txBody>
                  <a:tcPr marL="49696" marR="49696" marT="0" marB="0">
                    <a:lnL>
                      <a:noFill/>
                    </a:lnL>
                    <a:lnR>
                      <a:noFill/>
                    </a:lnR>
                    <a:lnT>
                      <a:noFill/>
                    </a:lnT>
                    <a:lnB>
                      <a:noFill/>
                    </a:lnB>
                    <a:solidFill>
                      <a:srgbClr val="FFFFFF"/>
                    </a:solidFill>
                  </a:tcPr>
                </a:tc>
                <a:tc hMerge="1">
                  <a:txBody>
                    <a:bodyPr/>
                    <a:lstStyle/>
                    <a:p>
                      <a:endParaRPr lang="en-US"/>
                    </a:p>
                  </a:txBody>
                  <a:tcPr/>
                </a:tc>
                <a:tc gridSpan="4">
                  <a:txBody>
                    <a:bodyPr/>
                    <a:lstStyle/>
                    <a:p>
                      <a:pPr marL="0" marR="0" algn="l">
                        <a:spcBef>
                          <a:spcPts val="0"/>
                        </a:spcBef>
                        <a:spcAft>
                          <a:spcPts val="0"/>
                        </a:spcAft>
                      </a:pPr>
                      <a:r>
                        <a:rPr lang="en-US" sz="600" dirty="0">
                          <a:latin typeface="Times New Roman"/>
                          <a:ea typeface="Times New Roman"/>
                        </a:rPr>
                        <a:t>6</a:t>
                      </a:r>
                      <a:endParaRPr lang="en-US" sz="900" dirty="0">
                        <a:latin typeface="Times New Roman"/>
                        <a:ea typeface="Times New Roman"/>
                      </a:endParaRPr>
                    </a:p>
                  </a:txBody>
                  <a:tcPr marL="49696" marR="49696" marT="0" marB="0">
                    <a:lnL>
                      <a:noFill/>
                    </a:lnL>
                    <a:lnR>
                      <a:noFill/>
                    </a:lnR>
                    <a:lnT>
                      <a:noFill/>
                    </a:lnT>
                    <a:lnB>
                      <a:noFill/>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marL="0" marR="0" algn="l">
                        <a:spcBef>
                          <a:spcPts val="0"/>
                        </a:spcBef>
                        <a:spcAft>
                          <a:spcPts val="0"/>
                        </a:spcAft>
                      </a:pPr>
                      <a:endParaRPr lang="en-US" sz="600" dirty="0">
                        <a:latin typeface="Times New Roman"/>
                        <a:ea typeface="Times New Roman"/>
                      </a:endParaRPr>
                    </a:p>
                  </a:txBody>
                  <a:tcPr marL="49696" marR="49696" marT="0" marB="0">
                    <a:lnL>
                      <a:noFill/>
                    </a:lnL>
                    <a:lnR>
                      <a:noFill/>
                    </a:lnR>
                    <a:lnT>
                      <a:noFill/>
                    </a:lnT>
                    <a:lnB>
                      <a:noFill/>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17">
                  <a:txBody>
                    <a:bodyPr/>
                    <a:lstStyle/>
                    <a:p>
                      <a:pPr marL="0" marR="0" algn="l">
                        <a:spcBef>
                          <a:spcPts val="0"/>
                        </a:spcBef>
                        <a:spcAft>
                          <a:spcPts val="0"/>
                        </a:spcAft>
                      </a:pPr>
                      <a:endParaRPr lang="en-US" sz="600" dirty="0">
                        <a:latin typeface="Times New Roman"/>
                        <a:ea typeface="Times New Roman"/>
                      </a:endParaRPr>
                    </a:p>
                  </a:txBody>
                  <a:tcPr marL="49696" marR="49696" marT="0" marB="0">
                    <a:lnL>
                      <a:noFill/>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47054">
                <a:tc gridSpan="23">
                  <a:txBody>
                    <a:bodyPr/>
                    <a:lstStyle/>
                    <a:p>
                      <a:pPr marL="0" marR="0" algn="l">
                        <a:spcBef>
                          <a:spcPts val="0"/>
                        </a:spcBef>
                        <a:spcAft>
                          <a:spcPts val="0"/>
                        </a:spcAft>
                      </a:pPr>
                      <a:endParaRPr lang="en-US" sz="600" dirty="0">
                        <a:latin typeface="Times New Roman"/>
                        <a:ea typeface="Times New Roman"/>
                      </a:endParaRPr>
                    </a:p>
                  </a:txBody>
                  <a:tcPr marL="49696" marR="49696" marT="0" marB="0">
                    <a:lnL w="1270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marL="0" marR="0" algn="l">
                        <a:spcBef>
                          <a:spcPts val="0"/>
                        </a:spcBef>
                        <a:spcAft>
                          <a:spcPts val="0"/>
                        </a:spcAft>
                      </a:pPr>
                      <a:r>
                        <a:rPr lang="en-US" sz="600" dirty="0">
                          <a:latin typeface="Times New Roman"/>
                          <a:ea typeface="Times New Roman"/>
                        </a:rPr>
                        <a:t>7</a:t>
                      </a:r>
                      <a:endParaRPr lang="en-US" sz="900" dirty="0">
                        <a:latin typeface="Times New Roman"/>
                        <a:ea typeface="Times New Roman"/>
                      </a:endParaRPr>
                    </a:p>
                  </a:txBody>
                  <a:tcPr marL="49696" marR="49696" marT="0" marB="0">
                    <a:lnL>
                      <a:noFill/>
                    </a:lnL>
                    <a:lnR w="12700" cap="flat" cmpd="sng" algn="ctr">
                      <a:solidFill>
                        <a:srgbClr val="000000"/>
                      </a:solidFill>
                      <a:prstDash val="solid"/>
                      <a:round/>
                      <a:headEnd type="none" w="med" len="med"/>
                      <a:tailEnd type="none" w="med" len="med"/>
                    </a:lnR>
                    <a:lnT>
                      <a:noFill/>
                    </a:lnT>
                    <a:lnB>
                      <a:noFill/>
                    </a:lnB>
                    <a:solidFill>
                      <a:srgbClr val="999999"/>
                    </a:solidFill>
                  </a:tcPr>
                </a:tc>
                <a:tc hMerge="1">
                  <a:txBody>
                    <a:bodyPr/>
                    <a:lstStyle/>
                    <a:p>
                      <a:endParaRPr lang="en-US"/>
                    </a:p>
                  </a:txBody>
                  <a:tcPr/>
                </a:tc>
                <a:tc gridSpan="19">
                  <a:txBody>
                    <a:bodyPr/>
                    <a:lstStyle/>
                    <a:p>
                      <a:pPr marL="0" marR="0" algn="l">
                        <a:spcBef>
                          <a:spcPts val="0"/>
                        </a:spcBef>
                        <a:spcAft>
                          <a:spcPts val="0"/>
                        </a:spcAft>
                      </a:pPr>
                      <a:r>
                        <a:rPr lang="en-US" sz="600" dirty="0">
                          <a:latin typeface="Times New Roman"/>
                          <a:ea typeface="Times New Roman"/>
                        </a:rPr>
                        <a:t>1963-2003</a:t>
                      </a:r>
                    </a:p>
                  </a:txBody>
                  <a:tcPr marL="49696" marR="49696" marT="0" marB="0">
                    <a:lnL w="12700" cap="flat" cmpd="sng" algn="ctr">
                      <a:solidFill>
                        <a:srgbClr val="000000"/>
                      </a:solidFill>
                      <a:prstDash val="solid"/>
                      <a:round/>
                      <a:headEnd type="none" w="med" len="med"/>
                      <a:tailEnd type="none" w="med" len="med"/>
                    </a:lnL>
                    <a:lnR>
                      <a:noFill/>
                    </a:lnR>
                    <a:lnT>
                      <a:noFill/>
                    </a:lnT>
                    <a:lnB>
                      <a:noFill/>
                    </a:lnB>
                    <a:solidFill>
                      <a:srgbClr val="99999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algn="l">
                        <a:spcBef>
                          <a:spcPts val="0"/>
                        </a:spcBef>
                        <a:spcAft>
                          <a:spcPts val="0"/>
                        </a:spcAft>
                      </a:pPr>
                      <a:endParaRPr lang="en-US" sz="600" dirty="0">
                        <a:latin typeface="Times New Roman"/>
                        <a:ea typeface="Times New Roman"/>
                      </a:endParaRPr>
                    </a:p>
                  </a:txBody>
                  <a:tcPr marL="49696" marR="49696" marT="0" marB="0">
                    <a:lnL>
                      <a:noFill/>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r>
              <a:tr h="88348">
                <a:tc gridSpan="23">
                  <a:txBody>
                    <a:bodyPr/>
                    <a:lstStyle/>
                    <a:p>
                      <a:pPr marL="0" marR="0" algn="l">
                        <a:spcBef>
                          <a:spcPts val="0"/>
                        </a:spcBef>
                        <a:spcAft>
                          <a:spcPts val="0"/>
                        </a:spcAft>
                      </a:pPr>
                      <a:endParaRPr lang="en-US" sz="600" dirty="0">
                        <a:latin typeface="Times New Roman"/>
                        <a:ea typeface="Times New Roman"/>
                      </a:endParaRPr>
                    </a:p>
                  </a:txBody>
                  <a:tcPr marL="49696" marR="49696" marT="0" marB="0">
                    <a:lnL w="1270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5">
                  <a:txBody>
                    <a:bodyPr/>
                    <a:lstStyle/>
                    <a:p>
                      <a:pPr marL="0" marR="0" algn="l">
                        <a:spcBef>
                          <a:spcPts val="0"/>
                        </a:spcBef>
                        <a:spcAft>
                          <a:spcPts val="0"/>
                        </a:spcAft>
                      </a:pPr>
                      <a:r>
                        <a:rPr lang="en-US" sz="600" dirty="0">
                          <a:latin typeface="Times New Roman"/>
                          <a:ea typeface="Times New Roman"/>
                        </a:rPr>
                        <a:t>1959-present</a:t>
                      </a:r>
                    </a:p>
                  </a:txBody>
                  <a:tcPr marL="49696" marR="49696" marT="0" marB="0">
                    <a:lnL>
                      <a:noFill/>
                    </a:lnL>
                    <a:lnR w="12700" cap="flat" cmpd="sng" algn="ctr">
                      <a:solidFill>
                        <a:srgbClr val="000000"/>
                      </a:solidFill>
                      <a:prstDash val="solid"/>
                      <a:round/>
                      <a:headEnd type="none" w="med" len="med"/>
                      <a:tailEnd type="none" w="med" len="med"/>
                    </a:lnR>
                    <a:lnT>
                      <a:noFill/>
                    </a:lnT>
                    <a:lnB>
                      <a:noFill/>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8348">
                <a:tc gridSpan="24">
                  <a:txBody>
                    <a:bodyPr/>
                    <a:lstStyle/>
                    <a:p>
                      <a:pPr marL="0" marR="0" algn="l">
                        <a:spcBef>
                          <a:spcPts val="0"/>
                        </a:spcBef>
                        <a:spcAft>
                          <a:spcPts val="0"/>
                        </a:spcAft>
                      </a:pPr>
                      <a:endParaRPr lang="en-US" sz="600" dirty="0">
                        <a:latin typeface="Times New Roman"/>
                        <a:ea typeface="Times New Roman"/>
                      </a:endParaRPr>
                    </a:p>
                  </a:txBody>
                  <a:tcPr marL="49696" marR="49696" marT="0" marB="0">
                    <a:lnL w="1270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marL="0" marR="0" algn="l">
                        <a:spcBef>
                          <a:spcPts val="0"/>
                        </a:spcBef>
                        <a:spcAft>
                          <a:spcPts val="0"/>
                        </a:spcAft>
                      </a:pPr>
                      <a:r>
                        <a:rPr lang="en-US" sz="600" dirty="0">
                          <a:latin typeface="Times New Roman"/>
                          <a:ea typeface="Times New Roman"/>
                        </a:rPr>
                        <a:t>8</a:t>
                      </a:r>
                      <a:endParaRPr lang="en-US" sz="900" dirty="0">
                        <a:latin typeface="Times New Roman"/>
                        <a:ea typeface="Times New Roman"/>
                      </a:endParaRPr>
                    </a:p>
                  </a:txBody>
                  <a:tcPr marL="49696" marR="49696" marT="0" marB="0">
                    <a:lnL>
                      <a:noFill/>
                    </a:lnL>
                    <a:lnR>
                      <a:noFill/>
                    </a:lnR>
                    <a:lnT>
                      <a:noFill/>
                    </a:lnT>
                    <a:lnB>
                      <a:noFill/>
                    </a:lnB>
                    <a:solidFill>
                      <a:srgbClr val="A0A0A0"/>
                    </a:solidFill>
                  </a:tcPr>
                </a:tc>
                <a:tc hMerge="1">
                  <a:txBody>
                    <a:bodyPr/>
                    <a:lstStyle/>
                    <a:p>
                      <a:endParaRPr lang="en-US"/>
                    </a:p>
                  </a:txBody>
                  <a:tcPr/>
                </a:tc>
                <a:tc hMerge="1">
                  <a:txBody>
                    <a:bodyPr/>
                    <a:lstStyle/>
                    <a:p>
                      <a:endParaRPr lang="en-US"/>
                    </a:p>
                  </a:txBody>
                  <a:tcPr/>
                </a:tc>
                <a:tc gridSpan="21">
                  <a:txBody>
                    <a:bodyPr/>
                    <a:lstStyle/>
                    <a:p>
                      <a:pPr marL="0" marR="0" algn="l">
                        <a:spcBef>
                          <a:spcPts val="0"/>
                        </a:spcBef>
                        <a:spcAft>
                          <a:spcPts val="0"/>
                        </a:spcAft>
                      </a:pPr>
                      <a:endParaRPr lang="en-US" sz="600" dirty="0">
                        <a:latin typeface="Times New Roman"/>
                        <a:ea typeface="Times New Roman"/>
                      </a:endParaRPr>
                    </a:p>
                  </a:txBody>
                  <a:tcPr marL="49696" marR="49696" marT="0" marB="0">
                    <a:lnL>
                      <a:noFill/>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8348">
                <a:tc gridSpan="28">
                  <a:txBody>
                    <a:bodyPr/>
                    <a:lstStyle/>
                    <a:p>
                      <a:pPr marL="0" marR="0" algn="l">
                        <a:spcBef>
                          <a:spcPts val="0"/>
                        </a:spcBef>
                        <a:spcAft>
                          <a:spcPts val="0"/>
                        </a:spcAft>
                      </a:pPr>
                      <a:endParaRPr lang="en-US" sz="600" dirty="0">
                        <a:latin typeface="Times New Roman"/>
                        <a:ea typeface="Times New Roman"/>
                      </a:endParaRPr>
                    </a:p>
                  </a:txBody>
                  <a:tcPr marL="49696" marR="49696" marT="0" marB="0">
                    <a:lnL w="1270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algn="l">
                        <a:spcBef>
                          <a:spcPts val="0"/>
                        </a:spcBef>
                        <a:spcAft>
                          <a:spcPts val="0"/>
                        </a:spcAft>
                      </a:pPr>
                      <a:r>
                        <a:rPr lang="en-US" sz="600" dirty="0">
                          <a:latin typeface="Times New Roman"/>
                          <a:ea typeface="Times New Roman"/>
                        </a:rPr>
                        <a:t>67-76</a:t>
                      </a:r>
                    </a:p>
                  </a:txBody>
                  <a:tcPr marL="49696" marR="49696" marT="0" marB="0">
                    <a:lnL>
                      <a:noFill/>
                    </a:lnL>
                    <a:lnR>
                      <a:noFill/>
                    </a:lnR>
                    <a:lnT>
                      <a:noFill/>
                    </a:lnT>
                    <a:lnB>
                      <a:noFill/>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marL="0" marR="0" algn="l">
                        <a:spcBef>
                          <a:spcPts val="0"/>
                        </a:spcBef>
                        <a:spcAft>
                          <a:spcPts val="0"/>
                        </a:spcAft>
                      </a:pPr>
                      <a:endParaRPr lang="en-US" sz="600" dirty="0">
                        <a:latin typeface="Times New Roman"/>
                        <a:ea typeface="Times New Roman"/>
                      </a:endParaRPr>
                    </a:p>
                  </a:txBody>
                  <a:tcPr marL="49696" marR="49696" marT="0" marB="0">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11">
                  <a:txBody>
                    <a:bodyPr/>
                    <a:lstStyle/>
                    <a:p>
                      <a:pPr marL="0" marR="0" algn="l">
                        <a:spcBef>
                          <a:spcPts val="0"/>
                        </a:spcBef>
                        <a:spcAft>
                          <a:spcPts val="0"/>
                        </a:spcAft>
                      </a:pPr>
                      <a:r>
                        <a:rPr lang="en-US" sz="600" dirty="0">
                          <a:latin typeface="Times New Roman"/>
                          <a:ea typeface="Times New Roman"/>
                        </a:rPr>
                        <a:t>1986-present</a:t>
                      </a:r>
                    </a:p>
                  </a:txBody>
                  <a:tcPr marL="49696" marR="49696" marT="0" marB="0">
                    <a:lnL>
                      <a:noFill/>
                    </a:lnL>
                    <a:lnR w="12700" cap="flat" cmpd="sng" algn="ctr">
                      <a:solidFill>
                        <a:srgbClr val="000000"/>
                      </a:solidFill>
                      <a:prstDash val="solid"/>
                      <a:round/>
                      <a:headEnd type="none" w="med" len="med"/>
                      <a:tailEnd type="none" w="med" len="med"/>
                    </a:lnR>
                    <a:lnT>
                      <a:noFill/>
                    </a:lnT>
                    <a:lnB>
                      <a:noFill/>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8348">
                <a:tc gridSpan="29">
                  <a:txBody>
                    <a:bodyPr/>
                    <a:lstStyle/>
                    <a:p>
                      <a:pPr marL="0" marR="0" algn="l">
                        <a:spcBef>
                          <a:spcPts val="0"/>
                        </a:spcBef>
                        <a:spcAft>
                          <a:spcPts val="0"/>
                        </a:spcAft>
                      </a:pPr>
                      <a:endParaRPr lang="en-US" sz="600" dirty="0">
                        <a:latin typeface="Times New Roman"/>
                        <a:ea typeface="Times New Roman"/>
                      </a:endParaRPr>
                    </a:p>
                  </a:txBody>
                  <a:tcPr marL="49696" marR="49696" marT="0" marB="0">
                    <a:lnL w="1270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10">
                  <a:txBody>
                    <a:bodyPr/>
                    <a:lstStyle/>
                    <a:p>
                      <a:pPr marL="0" marR="0" algn="l">
                        <a:spcBef>
                          <a:spcPts val="0"/>
                        </a:spcBef>
                        <a:spcAft>
                          <a:spcPts val="0"/>
                        </a:spcAft>
                      </a:pPr>
                      <a:r>
                        <a:rPr lang="en-US" sz="600" dirty="0">
                          <a:latin typeface="Times New Roman"/>
                          <a:ea typeface="Times New Roman"/>
                        </a:rPr>
                        <a:t>1969-1990</a:t>
                      </a:r>
                    </a:p>
                  </a:txBody>
                  <a:tcPr marL="49696" marR="49696" marT="0" marB="0">
                    <a:lnL>
                      <a:noFill/>
                    </a:lnL>
                    <a:lnR>
                      <a:noFill/>
                    </a:lnR>
                    <a:lnT>
                      <a:noFill/>
                    </a:lnT>
                    <a:lnB>
                      <a:noFill/>
                    </a:lnB>
                    <a:solidFill>
                      <a:srgbClr val="A6A6A6"/>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9">
                  <a:txBody>
                    <a:bodyPr/>
                    <a:lstStyle/>
                    <a:p>
                      <a:pPr marL="0" marR="0" algn="l">
                        <a:spcBef>
                          <a:spcPts val="0"/>
                        </a:spcBef>
                        <a:spcAft>
                          <a:spcPts val="0"/>
                        </a:spcAft>
                      </a:pPr>
                      <a:endParaRPr lang="en-US" sz="600" dirty="0">
                        <a:latin typeface="Times New Roman"/>
                        <a:ea typeface="Times New Roman"/>
                      </a:endParaRPr>
                    </a:p>
                  </a:txBody>
                  <a:tcPr marL="49696" marR="49696" marT="0" marB="0">
                    <a:lnL>
                      <a:noFill/>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8348">
                <a:tc gridSpan="31">
                  <a:txBody>
                    <a:bodyPr/>
                    <a:lstStyle/>
                    <a:p>
                      <a:pPr marL="0" marR="0" algn="l">
                        <a:spcBef>
                          <a:spcPts val="0"/>
                        </a:spcBef>
                        <a:spcAft>
                          <a:spcPts val="0"/>
                        </a:spcAft>
                      </a:pPr>
                      <a:endParaRPr lang="en-US" sz="600" dirty="0">
                        <a:latin typeface="Times New Roman"/>
                        <a:ea typeface="Times New Roman"/>
                      </a:endParaRPr>
                    </a:p>
                  </a:txBody>
                  <a:tcPr marL="49696" marR="49696" marT="0" marB="0">
                    <a:lnL w="1270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algn="l">
                        <a:spcBef>
                          <a:spcPts val="0"/>
                        </a:spcBef>
                        <a:spcAft>
                          <a:spcPts val="0"/>
                        </a:spcAft>
                      </a:pPr>
                      <a:r>
                        <a:rPr lang="en-US" sz="600" dirty="0">
                          <a:latin typeface="Times New Roman"/>
                          <a:ea typeface="Times New Roman"/>
                        </a:rPr>
                        <a:t>9</a:t>
                      </a:r>
                      <a:endParaRPr lang="en-US" sz="900" dirty="0">
                        <a:latin typeface="Times New Roman"/>
                        <a:ea typeface="Times New Roman"/>
                      </a:endParaRPr>
                    </a:p>
                  </a:txBody>
                  <a:tcPr marL="49696" marR="49696" marT="0" marB="0">
                    <a:lnL>
                      <a:noFill/>
                    </a:lnL>
                    <a:lnR>
                      <a:noFill/>
                    </a:lnR>
                    <a:lnT>
                      <a:noFill/>
                    </a:lnT>
                    <a:lnB>
                      <a:noFill/>
                    </a:lnB>
                    <a:solidFill>
                      <a:srgbClr val="E0E0E0"/>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13">
                  <a:txBody>
                    <a:bodyPr/>
                    <a:lstStyle/>
                    <a:p>
                      <a:pPr marL="0" marR="0" algn="l">
                        <a:spcBef>
                          <a:spcPts val="0"/>
                        </a:spcBef>
                        <a:spcAft>
                          <a:spcPts val="0"/>
                        </a:spcAft>
                      </a:pPr>
                      <a:endParaRPr lang="en-US" sz="600" dirty="0">
                        <a:latin typeface="Times New Roman"/>
                        <a:ea typeface="Times New Roman"/>
                      </a:endParaRPr>
                    </a:p>
                  </a:txBody>
                  <a:tcPr marL="49696" marR="49696" marT="0" marB="0">
                    <a:lnL>
                      <a:noFill/>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8348">
                <a:tc gridSpan="32">
                  <a:txBody>
                    <a:bodyPr/>
                    <a:lstStyle/>
                    <a:p>
                      <a:pPr marL="0" marR="0" algn="l">
                        <a:spcBef>
                          <a:spcPts val="0"/>
                        </a:spcBef>
                        <a:spcAft>
                          <a:spcPts val="0"/>
                        </a:spcAft>
                      </a:pPr>
                      <a:endParaRPr lang="en-US" sz="600" dirty="0">
                        <a:latin typeface="Times New Roman"/>
                        <a:ea typeface="Times New Roman"/>
                      </a:endParaRPr>
                    </a:p>
                  </a:txBody>
                  <a:tcPr marL="49696" marR="49696" marT="0" marB="0">
                    <a:lnL w="1270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7">
                  <a:txBody>
                    <a:bodyPr/>
                    <a:lstStyle/>
                    <a:p>
                      <a:pPr marL="0" marR="0" algn="l">
                        <a:spcBef>
                          <a:spcPts val="0"/>
                        </a:spcBef>
                        <a:spcAft>
                          <a:spcPts val="0"/>
                        </a:spcAft>
                      </a:pPr>
                      <a:r>
                        <a:rPr lang="en-US" sz="600" dirty="0">
                          <a:latin typeface="Times New Roman"/>
                          <a:ea typeface="Times New Roman"/>
                        </a:rPr>
                        <a:t>1977-1991</a:t>
                      </a:r>
                    </a:p>
                  </a:txBody>
                  <a:tcPr marL="49696" marR="49696" marT="0" marB="0">
                    <a:lnL>
                      <a:noFill/>
                    </a:lnL>
                    <a:lnR>
                      <a:noFill/>
                    </a:lnR>
                    <a:lnT>
                      <a:noFill/>
                    </a:lnT>
                    <a:lnB>
                      <a:noFill/>
                    </a:lnB>
                    <a:solidFill>
                      <a:srgbClr val="99999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9">
                  <a:txBody>
                    <a:bodyPr/>
                    <a:lstStyle/>
                    <a:p>
                      <a:pPr marL="0" marR="0" algn="l">
                        <a:spcBef>
                          <a:spcPts val="0"/>
                        </a:spcBef>
                        <a:spcAft>
                          <a:spcPts val="0"/>
                        </a:spcAft>
                      </a:pPr>
                      <a:endParaRPr lang="en-US" sz="600" dirty="0">
                        <a:latin typeface="Times New Roman"/>
                        <a:ea typeface="Times New Roman"/>
                      </a:endParaRPr>
                    </a:p>
                  </a:txBody>
                  <a:tcPr marL="49696" marR="49696" marT="0" marB="0">
                    <a:lnL>
                      <a:noFill/>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8348">
                <a:tc gridSpan="34">
                  <a:txBody>
                    <a:bodyPr/>
                    <a:lstStyle/>
                    <a:p>
                      <a:pPr marL="0" marR="0" algn="l">
                        <a:spcBef>
                          <a:spcPts val="0"/>
                        </a:spcBef>
                        <a:spcAft>
                          <a:spcPts val="0"/>
                        </a:spcAft>
                      </a:pPr>
                      <a:endParaRPr lang="en-US" sz="600" dirty="0">
                        <a:latin typeface="Times New Roman"/>
                        <a:ea typeface="Times New Roman"/>
                      </a:endParaRPr>
                    </a:p>
                  </a:txBody>
                  <a:tcPr marL="49696" marR="49696" marT="0" marB="0">
                    <a:lnL w="1270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l">
                        <a:spcBef>
                          <a:spcPts val="0"/>
                        </a:spcBef>
                        <a:spcAft>
                          <a:spcPts val="0"/>
                        </a:spcAft>
                      </a:pPr>
                      <a:r>
                        <a:rPr lang="en-US" sz="600" dirty="0">
                          <a:latin typeface="Times New Roman"/>
                          <a:ea typeface="Times New Roman"/>
                        </a:rPr>
                        <a:t>10</a:t>
                      </a:r>
                      <a:endParaRPr lang="en-US" sz="900" dirty="0">
                        <a:latin typeface="Times New Roman"/>
                        <a:ea typeface="Times New Roman"/>
                      </a:endParaRPr>
                    </a:p>
                  </a:txBody>
                  <a:tcPr marL="49696" marR="49696" marT="0" marB="0">
                    <a:lnL>
                      <a:noFill/>
                    </a:lnL>
                    <a:lnR>
                      <a:noFill/>
                    </a:lnR>
                    <a:lnT>
                      <a:noFill/>
                    </a:lnT>
                    <a:lnB>
                      <a:noFill/>
                    </a:lnB>
                    <a:solidFill>
                      <a:srgbClr val="E0E0E0"/>
                    </a:solidFill>
                  </a:tcPr>
                </a:tc>
                <a:tc gridSpan="7">
                  <a:txBody>
                    <a:bodyPr/>
                    <a:lstStyle/>
                    <a:p>
                      <a:pPr marL="0" marR="0" algn="l">
                        <a:spcBef>
                          <a:spcPts val="0"/>
                        </a:spcBef>
                        <a:spcAft>
                          <a:spcPts val="0"/>
                        </a:spcAft>
                      </a:pPr>
                      <a:endParaRPr lang="en-US" sz="600" dirty="0">
                        <a:latin typeface="Times New Roman"/>
                        <a:ea typeface="Times New Roman"/>
                      </a:endParaRPr>
                    </a:p>
                  </a:txBody>
                  <a:tcPr marL="49696" marR="49696" marT="0" marB="0">
                    <a:lnL>
                      <a:noFill/>
                    </a:lnL>
                    <a:lnR>
                      <a:noFill/>
                    </a:lnR>
                    <a:lnT>
                      <a:noFill/>
                    </a:lnT>
                    <a:lnB>
                      <a:noFill/>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l">
                        <a:spcBef>
                          <a:spcPts val="0"/>
                        </a:spcBef>
                        <a:spcAft>
                          <a:spcPts val="0"/>
                        </a:spcAft>
                      </a:pPr>
                      <a:r>
                        <a:rPr lang="en-US" sz="600" dirty="0">
                          <a:latin typeface="Times New Roman"/>
                          <a:ea typeface="Times New Roman"/>
                        </a:rPr>
                        <a:t>11</a:t>
                      </a:r>
                      <a:endParaRPr lang="en-US" sz="900" dirty="0">
                        <a:latin typeface="Times New Roman"/>
                        <a:ea typeface="Times New Roman"/>
                      </a:endParaRPr>
                    </a:p>
                  </a:txBody>
                  <a:tcPr marL="49696" marR="49696" marT="0" marB="0">
                    <a:lnL>
                      <a:noFill/>
                    </a:lnL>
                    <a:lnR>
                      <a:noFill/>
                    </a:lnR>
                    <a:lnT>
                      <a:noFill/>
                    </a:lnT>
                    <a:lnB>
                      <a:noFill/>
                    </a:lnB>
                    <a:solidFill>
                      <a:srgbClr val="E0E0E0"/>
                    </a:solidFill>
                  </a:tcPr>
                </a:tc>
                <a:tc gridSpan="5">
                  <a:txBody>
                    <a:bodyPr/>
                    <a:lstStyle/>
                    <a:p>
                      <a:pPr marL="0" marR="0" algn="l">
                        <a:spcBef>
                          <a:spcPts val="0"/>
                        </a:spcBef>
                        <a:spcAft>
                          <a:spcPts val="0"/>
                        </a:spcAft>
                      </a:pPr>
                      <a:endParaRPr lang="en-US" sz="600" dirty="0">
                        <a:latin typeface="Times New Roman"/>
                        <a:ea typeface="Times New Roman"/>
                      </a:endParaRPr>
                    </a:p>
                  </a:txBody>
                  <a:tcPr marL="49696" marR="49696" marT="0" marB="0">
                    <a:lnL>
                      <a:noFill/>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8348">
                <a:tc gridSpan="34">
                  <a:txBody>
                    <a:bodyPr/>
                    <a:lstStyle/>
                    <a:p>
                      <a:pPr marL="0" marR="0" algn="l">
                        <a:spcBef>
                          <a:spcPts val="0"/>
                        </a:spcBef>
                        <a:spcAft>
                          <a:spcPts val="0"/>
                        </a:spcAft>
                      </a:pPr>
                      <a:endParaRPr lang="en-US" sz="600" dirty="0">
                        <a:latin typeface="Times New Roman"/>
                        <a:ea typeface="Times New Roman"/>
                      </a:endParaRPr>
                    </a:p>
                  </a:txBody>
                  <a:tcPr marL="49696" marR="49696" marT="0" marB="0">
                    <a:lnL w="1270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marL="0" marR="0" algn="l">
                        <a:spcBef>
                          <a:spcPts val="0"/>
                        </a:spcBef>
                        <a:spcAft>
                          <a:spcPts val="0"/>
                        </a:spcAft>
                      </a:pPr>
                      <a:r>
                        <a:rPr lang="en-US" sz="600" dirty="0">
                          <a:latin typeface="Times New Roman"/>
                          <a:ea typeface="Times New Roman"/>
                        </a:rPr>
                        <a:t>12</a:t>
                      </a:r>
                      <a:endParaRPr lang="en-US" sz="900" dirty="0">
                        <a:latin typeface="Times New Roman"/>
                        <a:ea typeface="Times New Roman"/>
                      </a:endParaRPr>
                    </a:p>
                  </a:txBody>
                  <a:tcPr marL="49696" marR="49696" marT="0" marB="0">
                    <a:lnL>
                      <a:noFill/>
                    </a:lnL>
                    <a:lnR>
                      <a:noFill/>
                    </a:lnR>
                    <a:lnT>
                      <a:noFill/>
                    </a:lnT>
                    <a:lnB>
                      <a:noFill/>
                    </a:lnB>
                    <a:solidFill>
                      <a:srgbClr val="A0A0A0"/>
                    </a:solidFill>
                  </a:tcPr>
                </a:tc>
                <a:tc hMerge="1">
                  <a:txBody>
                    <a:bodyPr/>
                    <a:lstStyle/>
                    <a:p>
                      <a:endParaRPr lang="en-US"/>
                    </a:p>
                  </a:txBody>
                  <a:tcPr/>
                </a:tc>
                <a:tc gridSpan="12">
                  <a:txBody>
                    <a:bodyPr/>
                    <a:lstStyle/>
                    <a:p>
                      <a:pPr marL="0" marR="0" algn="l">
                        <a:spcBef>
                          <a:spcPts val="0"/>
                        </a:spcBef>
                        <a:spcAft>
                          <a:spcPts val="0"/>
                        </a:spcAft>
                      </a:pPr>
                      <a:endParaRPr lang="en-US" sz="600" dirty="0">
                        <a:latin typeface="Times New Roman"/>
                        <a:ea typeface="Times New Roman"/>
                      </a:endParaRPr>
                    </a:p>
                  </a:txBody>
                  <a:tcPr marL="49696" marR="49696" marT="0" marB="0">
                    <a:lnL>
                      <a:noFill/>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8348">
                <a:tc gridSpan="35">
                  <a:txBody>
                    <a:bodyPr/>
                    <a:lstStyle/>
                    <a:p>
                      <a:pPr marL="0" marR="0" algn="l">
                        <a:spcBef>
                          <a:spcPts val="0"/>
                        </a:spcBef>
                        <a:spcAft>
                          <a:spcPts val="0"/>
                        </a:spcAft>
                      </a:pPr>
                      <a:endParaRPr lang="en-US" sz="600" dirty="0">
                        <a:latin typeface="Times New Roman"/>
                        <a:ea typeface="Times New Roman"/>
                      </a:endParaRPr>
                    </a:p>
                  </a:txBody>
                  <a:tcPr marL="49696" marR="49696" marT="0" marB="0">
                    <a:lnL w="1270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marL="0" marR="0" algn="l">
                        <a:spcBef>
                          <a:spcPts val="0"/>
                        </a:spcBef>
                        <a:spcAft>
                          <a:spcPts val="0"/>
                        </a:spcAft>
                      </a:pPr>
                      <a:r>
                        <a:rPr lang="en-US" sz="600" dirty="0">
                          <a:latin typeface="Times New Roman"/>
                          <a:ea typeface="Times New Roman"/>
                        </a:rPr>
                        <a:t>13</a:t>
                      </a:r>
                      <a:endParaRPr lang="en-US" sz="900" dirty="0">
                        <a:latin typeface="Times New Roman"/>
                        <a:ea typeface="Times New Roman"/>
                      </a:endParaRPr>
                    </a:p>
                  </a:txBody>
                  <a:tcPr marL="49696" marR="49696" marT="0" marB="0">
                    <a:lnL>
                      <a:noFill/>
                    </a:lnL>
                    <a:lnR>
                      <a:noFill/>
                    </a:lnR>
                    <a:lnT>
                      <a:noFill/>
                    </a:lnT>
                    <a:lnB>
                      <a:noFill/>
                    </a:lnB>
                    <a:solidFill>
                      <a:srgbClr val="E0E0E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8">
                  <a:txBody>
                    <a:bodyPr/>
                    <a:lstStyle/>
                    <a:p>
                      <a:pPr marL="0" marR="0" algn="l">
                        <a:spcBef>
                          <a:spcPts val="0"/>
                        </a:spcBef>
                        <a:spcAft>
                          <a:spcPts val="0"/>
                        </a:spcAft>
                      </a:pPr>
                      <a:endParaRPr lang="en-US" sz="600" dirty="0">
                        <a:latin typeface="Times New Roman"/>
                        <a:ea typeface="Times New Roman"/>
                      </a:endParaRPr>
                    </a:p>
                  </a:txBody>
                  <a:tcPr marL="49696" marR="49696" marT="0" marB="0">
                    <a:lnL>
                      <a:noFill/>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8348">
                <a:tc gridSpan="35">
                  <a:txBody>
                    <a:bodyPr/>
                    <a:lstStyle/>
                    <a:p>
                      <a:pPr marL="0" marR="0" algn="l">
                        <a:spcBef>
                          <a:spcPts val="0"/>
                        </a:spcBef>
                        <a:spcAft>
                          <a:spcPts val="0"/>
                        </a:spcAft>
                      </a:pPr>
                      <a:endParaRPr lang="en-US" sz="600" dirty="0">
                        <a:latin typeface="Times New Roman"/>
                        <a:ea typeface="Times New Roman"/>
                      </a:endParaRPr>
                    </a:p>
                  </a:txBody>
                  <a:tcPr marL="49696" marR="49696" marT="0" marB="0">
                    <a:lnL w="1270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10">
                  <a:txBody>
                    <a:bodyPr/>
                    <a:lstStyle/>
                    <a:p>
                      <a:pPr marL="0" marR="0" algn="l">
                        <a:spcBef>
                          <a:spcPts val="0"/>
                        </a:spcBef>
                        <a:spcAft>
                          <a:spcPts val="0"/>
                        </a:spcAft>
                      </a:pPr>
                      <a:r>
                        <a:rPr lang="en-US" sz="600" dirty="0">
                          <a:latin typeface="Times New Roman"/>
                          <a:ea typeface="Times New Roman"/>
                        </a:rPr>
                        <a:t>1980-2004</a:t>
                      </a:r>
                    </a:p>
                  </a:txBody>
                  <a:tcPr marL="49696" marR="49696" marT="0" marB="0">
                    <a:lnL>
                      <a:noFill/>
                    </a:lnL>
                    <a:lnR>
                      <a:noFill/>
                    </a:lnR>
                    <a:lnT>
                      <a:noFill/>
                    </a:lnT>
                    <a:lnB>
                      <a:noFill/>
                    </a:lnB>
                    <a:solidFill>
                      <a:srgbClr val="A0A0A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marL="0" marR="0" algn="l">
                        <a:spcBef>
                          <a:spcPts val="0"/>
                        </a:spcBef>
                        <a:spcAft>
                          <a:spcPts val="0"/>
                        </a:spcAft>
                      </a:pPr>
                      <a:endParaRPr lang="en-US" sz="600" dirty="0">
                        <a:latin typeface="Times New Roman"/>
                        <a:ea typeface="Times New Roman"/>
                      </a:endParaRPr>
                    </a:p>
                  </a:txBody>
                  <a:tcPr marL="49696" marR="49696" marT="0" marB="0">
                    <a:lnL>
                      <a:noFill/>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r>
              <a:tr h="88348">
                <a:tc gridSpan="40">
                  <a:txBody>
                    <a:bodyPr/>
                    <a:lstStyle/>
                    <a:p>
                      <a:pPr marL="0" marR="0" algn="l">
                        <a:spcBef>
                          <a:spcPts val="0"/>
                        </a:spcBef>
                        <a:spcAft>
                          <a:spcPts val="0"/>
                        </a:spcAft>
                      </a:pPr>
                      <a:endParaRPr lang="en-US" sz="600" dirty="0">
                        <a:latin typeface="Times New Roman"/>
                        <a:ea typeface="Times New Roman"/>
                      </a:endParaRPr>
                    </a:p>
                  </a:txBody>
                  <a:tcPr marL="49696" marR="49696" marT="0" marB="0">
                    <a:lnL w="1270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marL="0" marR="0" algn="l">
                        <a:spcBef>
                          <a:spcPts val="0"/>
                        </a:spcBef>
                        <a:spcAft>
                          <a:spcPts val="0"/>
                        </a:spcAft>
                      </a:pPr>
                      <a:r>
                        <a:rPr lang="en-US" sz="600" dirty="0">
                          <a:latin typeface="Times New Roman"/>
                          <a:ea typeface="Times New Roman"/>
                        </a:rPr>
                        <a:t>14</a:t>
                      </a:r>
                      <a:endParaRPr lang="en-US" sz="900" dirty="0">
                        <a:latin typeface="Times New Roman"/>
                        <a:ea typeface="Times New Roman"/>
                      </a:endParaRPr>
                    </a:p>
                  </a:txBody>
                  <a:tcPr marL="49696" marR="49696" marT="0" marB="0">
                    <a:lnL>
                      <a:noFill/>
                    </a:lnL>
                    <a:lnR>
                      <a:noFill/>
                    </a:lnR>
                    <a:lnT>
                      <a:noFill/>
                    </a:lnT>
                    <a:lnB>
                      <a:noFill/>
                    </a:lnB>
                    <a:solidFill>
                      <a:srgbClr val="E0E0E0"/>
                    </a:solidFill>
                  </a:tcPr>
                </a:tc>
                <a:tc hMerge="1">
                  <a:txBody>
                    <a:bodyPr/>
                    <a:lstStyle/>
                    <a:p>
                      <a:endParaRPr lang="en-US"/>
                    </a:p>
                  </a:txBody>
                  <a:tcPr/>
                </a:tc>
                <a:tc gridSpan="6">
                  <a:txBody>
                    <a:bodyPr/>
                    <a:lstStyle/>
                    <a:p>
                      <a:pPr marL="0" marR="0" algn="l">
                        <a:spcBef>
                          <a:spcPts val="0"/>
                        </a:spcBef>
                        <a:spcAft>
                          <a:spcPts val="0"/>
                        </a:spcAft>
                      </a:pPr>
                      <a:endParaRPr lang="en-US" sz="600" dirty="0">
                        <a:latin typeface="Times New Roman"/>
                        <a:ea typeface="Times New Roman"/>
                      </a:endParaRPr>
                    </a:p>
                  </a:txBody>
                  <a:tcPr marL="49696" marR="49696" marT="0" marB="0">
                    <a:lnL>
                      <a:noFill/>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99391">
                <a:tc gridSpan="46">
                  <a:txBody>
                    <a:bodyPr/>
                    <a:lstStyle/>
                    <a:p>
                      <a:pPr marL="0" marR="0" algn="l">
                        <a:spcBef>
                          <a:spcPts val="0"/>
                        </a:spcBef>
                        <a:spcAft>
                          <a:spcPts val="0"/>
                        </a:spcAft>
                      </a:pPr>
                      <a:endParaRPr lang="en-US" sz="600" dirty="0">
                        <a:latin typeface="Times New Roman"/>
                        <a:ea typeface="Times New Roman"/>
                      </a:endParaRPr>
                    </a:p>
                  </a:txBody>
                  <a:tcPr marL="49696" marR="49696"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l">
                        <a:spcBef>
                          <a:spcPts val="0"/>
                        </a:spcBef>
                        <a:spcAft>
                          <a:spcPts val="0"/>
                        </a:spcAft>
                      </a:pPr>
                      <a:r>
                        <a:rPr lang="en-US" sz="600" dirty="0">
                          <a:latin typeface="Times New Roman"/>
                          <a:ea typeface="Times New Roman"/>
                        </a:rPr>
                        <a:t>15</a:t>
                      </a:r>
                      <a:endParaRPr lang="en-US" sz="900" dirty="0">
                        <a:latin typeface="Times New Roman"/>
                        <a:ea typeface="Times New Roman"/>
                      </a:endParaRPr>
                    </a:p>
                  </a:txBody>
                  <a:tcPr marL="49696" marR="49696" marT="0" marB="0">
                    <a:lnL>
                      <a:noFill/>
                    </a:lnL>
                    <a:lnR>
                      <a:noFill/>
                    </a:lnR>
                    <a:lnT>
                      <a:noFill/>
                    </a:lnT>
                    <a:lnB w="12700" cap="flat" cmpd="sng" algn="ctr">
                      <a:solidFill>
                        <a:srgbClr val="000000"/>
                      </a:solidFill>
                      <a:prstDash val="solid"/>
                      <a:round/>
                      <a:headEnd type="none" w="med" len="med"/>
                      <a:tailEnd type="none" w="med" len="med"/>
                    </a:lnB>
                    <a:solidFill>
                      <a:srgbClr val="A6A6A6"/>
                    </a:solidFill>
                  </a:tcPr>
                </a:tc>
                <a:tc>
                  <a:txBody>
                    <a:bodyPr/>
                    <a:lstStyle/>
                    <a:p>
                      <a:pPr marL="0" marR="0" algn="l">
                        <a:spcBef>
                          <a:spcPts val="0"/>
                        </a:spcBef>
                        <a:spcAft>
                          <a:spcPts val="0"/>
                        </a:spcAft>
                      </a:pPr>
                      <a:endParaRPr lang="en-US" sz="700" dirty="0">
                        <a:latin typeface="Helvetica"/>
                        <a:ea typeface="Times New Roman"/>
                        <a:cs typeface="Times New Roman"/>
                      </a:endParaRPr>
                    </a:p>
                  </a:txBody>
                  <a:tcPr marL="49696" marR="49696"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265043">
                <a:tc gridSpan="2">
                  <a:txBody>
                    <a:bodyPr/>
                    <a:lstStyle/>
                    <a:p>
                      <a:pPr marL="0" marR="0" algn="l">
                        <a:spcBef>
                          <a:spcPts val="0"/>
                        </a:spcBef>
                        <a:spcAft>
                          <a:spcPts val="0"/>
                        </a:spcAft>
                      </a:pPr>
                      <a:r>
                        <a:rPr lang="en-US" sz="600" dirty="0">
                          <a:latin typeface="Arial"/>
                          <a:ea typeface="Times New Roman"/>
                        </a:rPr>
                        <a:t>1900-1910</a:t>
                      </a:r>
                      <a:endParaRPr lang="en-US" sz="900" dirty="0">
                        <a:latin typeface="Times New Roman"/>
                        <a:ea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5">
                  <a:txBody>
                    <a:bodyPr/>
                    <a:lstStyle/>
                    <a:p>
                      <a:pPr marL="0" marR="0" algn="l">
                        <a:spcBef>
                          <a:spcPts val="0"/>
                        </a:spcBef>
                        <a:spcAft>
                          <a:spcPts val="0"/>
                        </a:spcAft>
                      </a:pPr>
                      <a:r>
                        <a:rPr lang="en-US" sz="600" dirty="0">
                          <a:latin typeface="Arial"/>
                          <a:ea typeface="Times New Roman"/>
                        </a:rPr>
                        <a:t>1911-1920</a:t>
                      </a:r>
                      <a:endParaRPr lang="en-US" sz="900" dirty="0">
                        <a:latin typeface="Times New Roman"/>
                        <a:ea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l">
                        <a:spcBef>
                          <a:spcPts val="0"/>
                        </a:spcBef>
                        <a:spcAft>
                          <a:spcPts val="0"/>
                        </a:spcAft>
                      </a:pPr>
                      <a:r>
                        <a:rPr lang="en-US" sz="600" dirty="0">
                          <a:latin typeface="Arial"/>
                          <a:ea typeface="Times New Roman"/>
                        </a:rPr>
                        <a:t>1921-1930</a:t>
                      </a:r>
                      <a:endParaRPr lang="en-US" sz="900" dirty="0">
                        <a:latin typeface="Times New Roman"/>
                        <a:ea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marL="0" marR="0" algn="l">
                        <a:spcBef>
                          <a:spcPts val="0"/>
                        </a:spcBef>
                        <a:spcAft>
                          <a:spcPts val="0"/>
                        </a:spcAft>
                      </a:pPr>
                      <a:r>
                        <a:rPr lang="en-US" sz="600" dirty="0">
                          <a:latin typeface="Arial"/>
                          <a:ea typeface="Times New Roman"/>
                        </a:rPr>
                        <a:t>1931-1940</a:t>
                      </a:r>
                      <a:endParaRPr lang="en-US" sz="900" dirty="0">
                        <a:latin typeface="Times New Roman"/>
                        <a:ea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algn="l">
                        <a:spcBef>
                          <a:spcPts val="0"/>
                        </a:spcBef>
                        <a:spcAft>
                          <a:spcPts val="0"/>
                        </a:spcAft>
                      </a:pPr>
                      <a:r>
                        <a:rPr lang="en-US" sz="600" dirty="0">
                          <a:latin typeface="Arial"/>
                          <a:ea typeface="Times New Roman"/>
                        </a:rPr>
                        <a:t>1941-1950</a:t>
                      </a:r>
                      <a:endParaRPr lang="en-US" sz="900" dirty="0">
                        <a:latin typeface="Times New Roman"/>
                        <a:ea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8">
                  <a:txBody>
                    <a:bodyPr/>
                    <a:lstStyle/>
                    <a:p>
                      <a:pPr marL="0" marR="0" algn="l">
                        <a:spcBef>
                          <a:spcPts val="0"/>
                        </a:spcBef>
                        <a:spcAft>
                          <a:spcPts val="0"/>
                        </a:spcAft>
                      </a:pPr>
                      <a:r>
                        <a:rPr lang="en-US" sz="600" dirty="0">
                          <a:latin typeface="Arial"/>
                          <a:ea typeface="Times New Roman"/>
                        </a:rPr>
                        <a:t>1951-1960</a:t>
                      </a:r>
                      <a:endParaRPr lang="en-US" sz="900" dirty="0">
                        <a:latin typeface="Times New Roman"/>
                        <a:ea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algn="l">
                        <a:spcBef>
                          <a:spcPts val="0"/>
                        </a:spcBef>
                        <a:spcAft>
                          <a:spcPts val="0"/>
                        </a:spcAft>
                      </a:pPr>
                      <a:r>
                        <a:rPr lang="en-US" sz="600" dirty="0">
                          <a:latin typeface="Arial"/>
                          <a:ea typeface="Times New Roman"/>
                        </a:rPr>
                        <a:t>1961-1970</a:t>
                      </a:r>
                      <a:endParaRPr lang="en-US" sz="900" dirty="0">
                        <a:latin typeface="Times New Roman"/>
                        <a:ea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marL="0" marR="0" algn="l">
                        <a:spcBef>
                          <a:spcPts val="0"/>
                        </a:spcBef>
                        <a:spcAft>
                          <a:spcPts val="0"/>
                        </a:spcAft>
                      </a:pPr>
                      <a:r>
                        <a:rPr lang="en-US" sz="600" dirty="0">
                          <a:latin typeface="Arial"/>
                          <a:ea typeface="Times New Roman"/>
                        </a:rPr>
                        <a:t>1971-1980</a:t>
                      </a:r>
                      <a:endParaRPr lang="en-US" sz="900" dirty="0">
                        <a:latin typeface="Times New Roman"/>
                        <a:ea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algn="l">
                        <a:spcBef>
                          <a:spcPts val="0"/>
                        </a:spcBef>
                        <a:spcAft>
                          <a:spcPts val="0"/>
                        </a:spcAft>
                      </a:pPr>
                      <a:r>
                        <a:rPr lang="en-US" sz="600" dirty="0">
                          <a:latin typeface="Arial"/>
                          <a:ea typeface="Times New Roman"/>
                        </a:rPr>
                        <a:t>1981-1990</a:t>
                      </a:r>
                      <a:endParaRPr lang="en-US" sz="900" dirty="0">
                        <a:latin typeface="Times New Roman"/>
                        <a:ea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marL="0" marR="0" algn="l">
                        <a:spcBef>
                          <a:spcPts val="0"/>
                        </a:spcBef>
                        <a:spcAft>
                          <a:spcPts val="0"/>
                        </a:spcAft>
                      </a:pPr>
                      <a:r>
                        <a:rPr lang="en-US" sz="600" dirty="0">
                          <a:latin typeface="Arial"/>
                          <a:ea typeface="Times New Roman"/>
                        </a:rPr>
                        <a:t>1991-2000</a:t>
                      </a:r>
                      <a:endParaRPr lang="en-US" sz="900" dirty="0">
                        <a:latin typeface="Times New Roman"/>
                        <a:ea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6">
                  <a:txBody>
                    <a:bodyPr/>
                    <a:lstStyle/>
                    <a:p>
                      <a:pPr marL="0" marR="0" algn="l">
                        <a:spcBef>
                          <a:spcPts val="0"/>
                        </a:spcBef>
                        <a:spcAft>
                          <a:spcPts val="0"/>
                        </a:spcAft>
                      </a:pPr>
                      <a:r>
                        <a:rPr lang="en-US" sz="600" dirty="0">
                          <a:latin typeface="Arial"/>
                          <a:ea typeface="Times New Roman"/>
                        </a:rPr>
                        <a:t>2000-2008</a:t>
                      </a:r>
                      <a:endParaRPr lang="en-US" sz="900" dirty="0">
                        <a:latin typeface="Times New Roman"/>
                        <a:ea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1638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US" sz="2400" b="1" dirty="0">
                <a:latin typeface="Times New Roman" pitchFamily="18" charset="0"/>
                <a:cs typeface="Times New Roman" pitchFamily="18" charset="0"/>
              </a:rPr>
              <a:t>Enemies of the United States</a:t>
            </a:r>
            <a:endParaRPr lang="en-US" sz="4000" b="1" dirty="0">
              <a:latin typeface="Times New Roman" pitchFamily="18" charset="0"/>
              <a:cs typeface="Times New Roman" pitchFamily="18" charset="0"/>
            </a:endParaRPr>
          </a:p>
        </p:txBody>
      </p:sp>
      <p:sp>
        <p:nvSpPr>
          <p:cNvPr id="70659" name="Rectangle 3"/>
          <p:cNvSpPr>
            <a:spLocks noGrp="1" noChangeArrowheads="1"/>
          </p:cNvSpPr>
          <p:nvPr>
            <p:ph type="body" sz="half" idx="1"/>
          </p:nvPr>
        </p:nvSpPr>
        <p:spPr/>
        <p:txBody>
          <a:bodyPr/>
          <a:lstStyle/>
          <a:p>
            <a:pPr>
              <a:lnSpc>
                <a:spcPct val="80000"/>
              </a:lnSpc>
            </a:pPr>
            <a:r>
              <a:rPr lang="en-US" sz="1200" b="1" dirty="0">
                <a:latin typeface="Times New Roman" pitchFamily="18" charset="0"/>
                <a:cs typeface="Times New Roman" pitchFamily="18" charset="0"/>
              </a:rPr>
              <a:t>Nicaragua 1907-10            (1)             </a:t>
            </a:r>
          </a:p>
          <a:p>
            <a:pPr>
              <a:lnSpc>
                <a:spcPct val="80000"/>
              </a:lnSpc>
            </a:pPr>
            <a:r>
              <a:rPr lang="en-US" sz="1200" b="1" dirty="0">
                <a:latin typeface="Times New Roman" pitchFamily="18" charset="0"/>
                <a:cs typeface="Times New Roman" pitchFamily="18" charset="0"/>
              </a:rPr>
              <a:t>Mexico 1913-1939             (1)</a:t>
            </a:r>
          </a:p>
          <a:p>
            <a:pPr>
              <a:lnSpc>
                <a:spcPct val="80000"/>
              </a:lnSpc>
            </a:pPr>
            <a:r>
              <a:rPr lang="en-US" sz="1200" b="1" dirty="0">
                <a:latin typeface="Times New Roman" pitchFamily="18" charset="0"/>
                <a:cs typeface="Times New Roman" pitchFamily="18" charset="0"/>
              </a:rPr>
              <a:t>Germany 1915-18             (1)</a:t>
            </a:r>
          </a:p>
          <a:p>
            <a:pPr>
              <a:lnSpc>
                <a:spcPct val="80000"/>
              </a:lnSpc>
            </a:pPr>
            <a:r>
              <a:rPr lang="en-US" sz="1200" b="1" dirty="0">
                <a:latin typeface="Times New Roman" pitchFamily="18" charset="0"/>
                <a:cs typeface="Times New Roman" pitchFamily="18" charset="0"/>
              </a:rPr>
              <a:t>Russia 1918-1933              (0)</a:t>
            </a:r>
          </a:p>
          <a:p>
            <a:pPr>
              <a:lnSpc>
                <a:spcPct val="80000"/>
              </a:lnSpc>
            </a:pPr>
            <a:r>
              <a:rPr lang="en-US" sz="1200" b="1" dirty="0">
                <a:latin typeface="Times New Roman" pitchFamily="18" charset="0"/>
                <a:cs typeface="Times New Roman" pitchFamily="18" charset="0"/>
              </a:rPr>
              <a:t>Japan 1931-1945               (1)</a:t>
            </a:r>
          </a:p>
          <a:p>
            <a:pPr>
              <a:lnSpc>
                <a:spcPct val="80000"/>
              </a:lnSpc>
            </a:pPr>
            <a:r>
              <a:rPr lang="en-US" sz="1200" b="1" dirty="0">
                <a:latin typeface="Times New Roman" pitchFamily="18" charset="0"/>
                <a:cs typeface="Times New Roman" pitchFamily="18" charset="0"/>
              </a:rPr>
              <a:t>Germany 1938-45             (1)</a:t>
            </a:r>
          </a:p>
          <a:p>
            <a:pPr>
              <a:lnSpc>
                <a:spcPct val="80000"/>
              </a:lnSpc>
            </a:pPr>
            <a:r>
              <a:rPr lang="en-US" sz="1200" b="1" dirty="0">
                <a:latin typeface="Times New Roman" pitchFamily="18" charset="0"/>
                <a:cs typeface="Times New Roman" pitchFamily="18" charset="0"/>
              </a:rPr>
              <a:t>Soviet Union 1946-89       (3)</a:t>
            </a:r>
          </a:p>
          <a:p>
            <a:pPr>
              <a:lnSpc>
                <a:spcPct val="80000"/>
              </a:lnSpc>
            </a:pPr>
            <a:r>
              <a:rPr lang="en-US" sz="1200" b="1" dirty="0">
                <a:latin typeface="Times New Roman" pitchFamily="18" charset="0"/>
                <a:cs typeface="Times New Roman" pitchFamily="18" charset="0"/>
              </a:rPr>
              <a:t>Syria 1948-49                    (1)</a:t>
            </a:r>
          </a:p>
          <a:p>
            <a:pPr>
              <a:lnSpc>
                <a:spcPct val="80000"/>
              </a:lnSpc>
            </a:pPr>
            <a:r>
              <a:rPr lang="en-US" sz="1200" b="1" dirty="0">
                <a:latin typeface="Times New Roman" pitchFamily="18" charset="0"/>
                <a:cs typeface="Times New Roman" pitchFamily="18" charset="0"/>
              </a:rPr>
              <a:t>Syria 1949-51                    (0)</a:t>
            </a:r>
          </a:p>
          <a:p>
            <a:pPr>
              <a:lnSpc>
                <a:spcPct val="80000"/>
              </a:lnSpc>
            </a:pPr>
            <a:r>
              <a:rPr lang="en-US" sz="1200" b="1" dirty="0">
                <a:latin typeface="Times New Roman" pitchFamily="18" charset="0"/>
                <a:cs typeface="Times New Roman" pitchFamily="18" charset="0"/>
              </a:rPr>
              <a:t>China 1949-1978               (2)</a:t>
            </a:r>
          </a:p>
          <a:p>
            <a:pPr>
              <a:lnSpc>
                <a:spcPct val="80000"/>
              </a:lnSpc>
            </a:pPr>
            <a:r>
              <a:rPr lang="en-US" sz="1200" b="1" dirty="0">
                <a:latin typeface="Times New Roman" pitchFamily="18" charset="0"/>
                <a:cs typeface="Times New Roman" pitchFamily="18" charset="0"/>
              </a:rPr>
              <a:t>N. Korea 1953-present     (1)</a:t>
            </a:r>
          </a:p>
          <a:p>
            <a:pPr>
              <a:lnSpc>
                <a:spcPct val="80000"/>
              </a:lnSpc>
            </a:pPr>
            <a:r>
              <a:rPr lang="en-US" sz="1200" b="1" dirty="0">
                <a:latin typeface="Times New Roman" pitchFamily="18" charset="0"/>
                <a:cs typeface="Times New Roman" pitchFamily="18" charset="0"/>
              </a:rPr>
              <a:t>Iran 1953                           (1)</a:t>
            </a:r>
          </a:p>
          <a:p>
            <a:pPr>
              <a:lnSpc>
                <a:spcPct val="80000"/>
              </a:lnSpc>
            </a:pPr>
            <a:r>
              <a:rPr lang="en-US" sz="1200" b="1" dirty="0">
                <a:latin typeface="Times New Roman" pitchFamily="18" charset="0"/>
                <a:cs typeface="Times New Roman" pitchFamily="18" charset="0"/>
              </a:rPr>
              <a:t>Syria 1954-present            (1)</a:t>
            </a:r>
          </a:p>
          <a:p>
            <a:pPr>
              <a:lnSpc>
                <a:spcPct val="80000"/>
              </a:lnSpc>
            </a:pPr>
            <a:r>
              <a:rPr lang="en-US" sz="1200" b="1" dirty="0">
                <a:latin typeface="Times New Roman" pitchFamily="18" charset="0"/>
                <a:cs typeface="Times New Roman" pitchFamily="18" charset="0"/>
              </a:rPr>
              <a:t>N. Vietnam  1954-1995     (3)</a:t>
            </a:r>
          </a:p>
          <a:p>
            <a:pPr>
              <a:lnSpc>
                <a:spcPct val="80000"/>
              </a:lnSpc>
            </a:pPr>
            <a:r>
              <a:rPr lang="en-US" sz="1200" b="1" dirty="0">
                <a:latin typeface="Times New Roman" pitchFamily="18" charset="0"/>
                <a:cs typeface="Times New Roman" pitchFamily="18" charset="0"/>
              </a:rPr>
              <a:t>Egypt 1956-1974                (1)</a:t>
            </a:r>
          </a:p>
          <a:p>
            <a:pPr>
              <a:lnSpc>
                <a:spcPct val="80000"/>
              </a:lnSpc>
            </a:pPr>
            <a:r>
              <a:rPr lang="en-US" sz="1200" b="1" dirty="0">
                <a:latin typeface="Times New Roman" pitchFamily="18" charset="0"/>
                <a:cs typeface="Times New Roman" pitchFamily="18" charset="0"/>
              </a:rPr>
              <a:t>Indonesia 1957-65              (2)</a:t>
            </a:r>
          </a:p>
          <a:p>
            <a:pPr>
              <a:lnSpc>
                <a:spcPct val="80000"/>
              </a:lnSpc>
            </a:pPr>
            <a:r>
              <a:rPr lang="en-US" sz="1200" b="1" dirty="0">
                <a:latin typeface="Times New Roman" pitchFamily="18" charset="0"/>
                <a:cs typeface="Times New Roman" pitchFamily="18" charset="0"/>
              </a:rPr>
              <a:t>Iraq 1958-63                       (1)</a:t>
            </a:r>
          </a:p>
          <a:p>
            <a:pPr>
              <a:lnSpc>
                <a:spcPct val="80000"/>
              </a:lnSpc>
            </a:pPr>
            <a:r>
              <a:rPr lang="en-US" sz="1200" b="1" dirty="0">
                <a:latin typeface="Times New Roman" pitchFamily="18" charset="0"/>
                <a:cs typeface="Times New Roman" pitchFamily="18" charset="0"/>
              </a:rPr>
              <a:t>Cuba 1959-present             (2)</a:t>
            </a:r>
          </a:p>
          <a:p>
            <a:pPr>
              <a:lnSpc>
                <a:spcPct val="80000"/>
              </a:lnSpc>
            </a:pPr>
            <a:r>
              <a:rPr lang="en-US" sz="1200" b="1" dirty="0">
                <a:latin typeface="Times New Roman" pitchFamily="18" charset="0"/>
                <a:cs typeface="Times New Roman" pitchFamily="18" charset="0"/>
              </a:rPr>
              <a:t>Iraq 1963-2003                   </a:t>
            </a:r>
            <a:r>
              <a:rPr lang="en-US" sz="1200" b="1" dirty="0"/>
              <a:t>(3)</a:t>
            </a:r>
          </a:p>
        </p:txBody>
      </p:sp>
      <p:sp>
        <p:nvSpPr>
          <p:cNvPr id="70660" name="Rectangle 4"/>
          <p:cNvSpPr>
            <a:spLocks noGrp="1" noChangeArrowheads="1"/>
          </p:cNvSpPr>
          <p:nvPr>
            <p:ph type="body" sz="half" idx="2"/>
          </p:nvPr>
        </p:nvSpPr>
        <p:spPr/>
        <p:txBody>
          <a:bodyPr/>
          <a:lstStyle/>
          <a:p>
            <a:pPr>
              <a:lnSpc>
                <a:spcPct val="80000"/>
              </a:lnSpc>
            </a:pPr>
            <a:r>
              <a:rPr lang="en-US" sz="1200" b="1" dirty="0">
                <a:latin typeface="Times New Roman" pitchFamily="18" charset="0"/>
                <a:cs typeface="Times New Roman" pitchFamily="18" charset="0"/>
              </a:rPr>
              <a:t>Ghana 1960-65                      (1)</a:t>
            </a:r>
          </a:p>
          <a:p>
            <a:pPr>
              <a:lnSpc>
                <a:spcPct val="80000"/>
              </a:lnSpc>
            </a:pPr>
            <a:r>
              <a:rPr lang="en-US" sz="1200" b="1" dirty="0">
                <a:latin typeface="Times New Roman" pitchFamily="18" charset="0"/>
                <a:cs typeface="Times New Roman" pitchFamily="18" charset="0"/>
              </a:rPr>
              <a:t>Sudan 1967-76                       (0)</a:t>
            </a:r>
          </a:p>
          <a:p>
            <a:pPr>
              <a:lnSpc>
                <a:spcPct val="80000"/>
              </a:lnSpc>
            </a:pPr>
            <a:r>
              <a:rPr lang="en-US" sz="1200" b="1" dirty="0">
                <a:latin typeface="Times New Roman" pitchFamily="18" charset="0"/>
                <a:cs typeface="Times New Roman" pitchFamily="18" charset="0"/>
              </a:rPr>
              <a:t>South Yemen 1969-1990       (1)</a:t>
            </a:r>
          </a:p>
          <a:p>
            <a:pPr>
              <a:lnSpc>
                <a:spcPct val="80000"/>
              </a:lnSpc>
            </a:pPr>
            <a:r>
              <a:rPr lang="en-US" sz="1200" b="1" dirty="0">
                <a:latin typeface="Times New Roman" pitchFamily="18" charset="0"/>
                <a:cs typeface="Times New Roman" pitchFamily="18" charset="0"/>
              </a:rPr>
              <a:t>Cambodia 1975-79                (0)</a:t>
            </a:r>
          </a:p>
          <a:p>
            <a:pPr>
              <a:lnSpc>
                <a:spcPct val="80000"/>
              </a:lnSpc>
            </a:pPr>
            <a:r>
              <a:rPr lang="en-US" sz="1200" b="1" dirty="0">
                <a:latin typeface="Times New Roman" pitchFamily="18" charset="0"/>
                <a:cs typeface="Times New Roman" pitchFamily="18" charset="0"/>
              </a:rPr>
              <a:t>Ethiopia 1977-1991                (0)</a:t>
            </a:r>
          </a:p>
          <a:p>
            <a:pPr>
              <a:lnSpc>
                <a:spcPct val="80000"/>
              </a:lnSpc>
            </a:pPr>
            <a:r>
              <a:rPr lang="en-US" sz="1200" b="1" dirty="0">
                <a:latin typeface="Times New Roman" pitchFamily="18" charset="0"/>
                <a:cs typeface="Times New Roman" pitchFamily="18" charset="0"/>
              </a:rPr>
              <a:t>Iran 1979-present                  (1)</a:t>
            </a:r>
          </a:p>
          <a:p>
            <a:pPr>
              <a:lnSpc>
                <a:spcPct val="80000"/>
              </a:lnSpc>
            </a:pPr>
            <a:r>
              <a:rPr lang="en-US" sz="1200" b="1" dirty="0">
                <a:latin typeface="Times New Roman" pitchFamily="18" charset="0"/>
                <a:cs typeface="Times New Roman" pitchFamily="18" charset="0"/>
              </a:rPr>
              <a:t>Afghanistan 1979                   (0)</a:t>
            </a:r>
          </a:p>
          <a:p>
            <a:pPr>
              <a:lnSpc>
                <a:spcPct val="80000"/>
              </a:lnSpc>
            </a:pPr>
            <a:r>
              <a:rPr lang="en-US" sz="1200" b="1" dirty="0">
                <a:latin typeface="Times New Roman" pitchFamily="18" charset="0"/>
                <a:cs typeface="Times New Roman" pitchFamily="18" charset="0"/>
              </a:rPr>
              <a:t>Suriname 1980-91                  (0)</a:t>
            </a:r>
          </a:p>
          <a:p>
            <a:pPr>
              <a:lnSpc>
                <a:spcPct val="80000"/>
              </a:lnSpc>
            </a:pPr>
            <a:r>
              <a:rPr lang="en-US" sz="1200" b="1" dirty="0">
                <a:latin typeface="Times New Roman" pitchFamily="18" charset="0"/>
                <a:cs typeface="Times New Roman" pitchFamily="18" charset="0"/>
              </a:rPr>
              <a:t>Libya 1980-2004                     (2)</a:t>
            </a:r>
          </a:p>
          <a:p>
            <a:pPr>
              <a:lnSpc>
                <a:spcPct val="80000"/>
              </a:lnSpc>
            </a:pPr>
            <a:r>
              <a:rPr lang="en-US" sz="1200" b="1" dirty="0">
                <a:latin typeface="Times New Roman" pitchFamily="18" charset="0"/>
                <a:cs typeface="Times New Roman" pitchFamily="18" charset="0"/>
              </a:rPr>
              <a:t>Nicaragua 1981-90                 (1)</a:t>
            </a:r>
          </a:p>
          <a:p>
            <a:pPr>
              <a:lnSpc>
                <a:spcPct val="80000"/>
              </a:lnSpc>
            </a:pPr>
            <a:r>
              <a:rPr lang="en-US" sz="1200" b="1" dirty="0">
                <a:latin typeface="Times New Roman" pitchFamily="18" charset="0"/>
                <a:cs typeface="Times New Roman" pitchFamily="18" charset="0"/>
              </a:rPr>
              <a:t>Sudan 1986-present               (0)</a:t>
            </a:r>
          </a:p>
          <a:p>
            <a:pPr>
              <a:lnSpc>
                <a:spcPct val="80000"/>
              </a:lnSpc>
            </a:pPr>
            <a:r>
              <a:rPr lang="en-US" sz="1200" b="1" dirty="0">
                <a:latin typeface="Times New Roman" pitchFamily="18" charset="0"/>
                <a:cs typeface="Times New Roman" pitchFamily="18" charset="0"/>
              </a:rPr>
              <a:t>Afghanistan 2001                   (1)</a:t>
            </a:r>
          </a:p>
          <a:p>
            <a:pPr>
              <a:lnSpc>
                <a:spcPct val="80000"/>
              </a:lnSpc>
            </a:pPr>
            <a:r>
              <a:rPr lang="en-US" sz="1200" b="1" dirty="0">
                <a:latin typeface="Times New Roman" pitchFamily="18" charset="0"/>
                <a:cs typeface="Times New Roman" pitchFamily="18" charset="0"/>
              </a:rPr>
              <a:t>Grenada 1979-1983                (1)</a:t>
            </a:r>
          </a:p>
          <a:p>
            <a:pPr>
              <a:lnSpc>
                <a:spcPct val="80000"/>
              </a:lnSpc>
            </a:pPr>
            <a:r>
              <a:rPr lang="en-US" sz="1200" b="1" dirty="0">
                <a:latin typeface="Times New Roman" pitchFamily="18" charset="0"/>
                <a:cs typeface="Times New Roman" pitchFamily="18" charset="0"/>
              </a:rPr>
              <a:t>Yugoslavia 1992-2000            (1)</a:t>
            </a:r>
          </a:p>
          <a:p>
            <a:pPr>
              <a:lnSpc>
                <a:spcPct val="80000"/>
              </a:lnSpc>
            </a:pPr>
            <a:r>
              <a:rPr lang="en-US" sz="1200" b="1" dirty="0">
                <a:latin typeface="Times New Roman" pitchFamily="18" charset="0"/>
                <a:cs typeface="Times New Roman" pitchFamily="18" charset="0"/>
              </a:rPr>
              <a:t>Somalia 2006-07                     (2)</a:t>
            </a:r>
          </a:p>
          <a:p>
            <a:pPr>
              <a:lnSpc>
                <a:spcPct val="80000"/>
              </a:lnSpc>
            </a:pPr>
            <a:endParaRPr lang="en-US" sz="1200" b="1" dirty="0">
              <a:latin typeface="Times New Roman" pitchFamily="18" charset="0"/>
              <a:cs typeface="Times New Roman" pitchFamily="18" charset="0"/>
            </a:endParaRPr>
          </a:p>
          <a:p>
            <a:pPr>
              <a:lnSpc>
                <a:spcPct val="80000"/>
              </a:lnSpc>
            </a:pPr>
            <a:r>
              <a:rPr lang="en-US" sz="1200" b="1" dirty="0">
                <a:latin typeface="Times New Roman" pitchFamily="18" charset="0"/>
                <a:cs typeface="Times New Roman" pitchFamily="18" charset="0"/>
              </a:rPr>
              <a:t>( ) – indicates number of hostile US interventions  n=37</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latin typeface="Times New Roman" pitchFamily="18" charset="0"/>
                <a:cs typeface="Times New Roman" pitchFamily="18" charset="0"/>
              </a:rPr>
              <a:t>Historical Patterns of Client Acquisition</a:t>
            </a:r>
            <a:endParaRPr lang="en-US" sz="2400" dirty="0">
              <a:latin typeface="Times New Roman" pitchFamily="18" charset="0"/>
              <a:cs typeface="Times New Roman" pitchFamily="18" charset="0"/>
            </a:endParaRPr>
          </a:p>
        </p:txBody>
      </p:sp>
      <p:sp>
        <p:nvSpPr>
          <p:cNvPr id="5" name="Content Placeholder 4"/>
          <p:cNvSpPr>
            <a:spLocks noGrp="1"/>
          </p:cNvSpPr>
          <p:nvPr>
            <p:ph idx="1"/>
          </p:nvPr>
        </p:nvSpPr>
        <p:spPr/>
        <p:txBody>
          <a:bodyPr>
            <a:normAutofit/>
          </a:bodyPr>
          <a:lstStyle/>
          <a:p>
            <a:pPr>
              <a:buAutoNum type="arabicPeriod"/>
            </a:pPr>
            <a:r>
              <a:rPr lang="en-US" sz="1800" dirty="0" smtClean="0">
                <a:latin typeface="Times New Roman" pitchFamily="18" charset="0"/>
                <a:cs typeface="Times New Roman" pitchFamily="18" charset="0"/>
              </a:rPr>
              <a:t>Three wars account for all pre/post war planning and that amounts to nearly half of all US clients acquisitions – followed by those acquired by danger (many during the Cold War)</a:t>
            </a:r>
          </a:p>
          <a:p>
            <a:pPr>
              <a:buAutoNum type="arabicPeriod"/>
            </a:pPr>
            <a:r>
              <a:rPr lang="en-US" sz="1800" dirty="0" smtClean="0">
                <a:latin typeface="Times New Roman" pitchFamily="18" charset="0"/>
                <a:cs typeface="Times New Roman" pitchFamily="18" charset="0"/>
              </a:rPr>
              <a:t>Client acquisition spread out across the 100+ year era</a:t>
            </a:r>
          </a:p>
          <a:p>
            <a:pPr>
              <a:buNone/>
            </a:pPr>
            <a:endParaRPr lang="en-US" sz="1800" dirty="0">
              <a:latin typeface="Times New Roman" pitchFamily="18" charset="0"/>
              <a:cs typeface="Times New Roman" pitchFamily="18" charset="0"/>
            </a:endParaRPr>
          </a:p>
          <a:p>
            <a:pPr>
              <a:buAutoNum type="arabicPeriod" startAt="3"/>
            </a:pPr>
            <a:r>
              <a:rPr lang="en-US" sz="1800" dirty="0" smtClean="0">
                <a:latin typeface="Times New Roman" pitchFamily="18" charset="0"/>
                <a:cs typeface="Times New Roman" pitchFamily="18" charset="0"/>
              </a:rPr>
              <a:t>Client acquisition once learned appears to be a “habit”</a:t>
            </a:r>
          </a:p>
          <a:p>
            <a:pPr>
              <a:buAutoNum type="arabicPeriod" startAt="3"/>
            </a:pPr>
            <a:endParaRPr lang="en-US" sz="1800" dirty="0" smtClean="0">
              <a:latin typeface="Times New Roman" pitchFamily="18" charset="0"/>
              <a:cs typeface="Times New Roman" pitchFamily="18" charset="0"/>
            </a:endParaRPr>
          </a:p>
          <a:p>
            <a:pPr>
              <a:buNone/>
            </a:pPr>
            <a:r>
              <a:rPr lang="en-US" sz="1800" smtClean="0">
                <a:latin typeface="Times New Roman" pitchFamily="18" charset="0"/>
                <a:cs typeface="Times New Roman" pitchFamily="18" charset="0"/>
              </a:rPr>
              <a:t>4.   </a:t>
            </a:r>
            <a:r>
              <a:rPr lang="en-US" sz="1800" dirty="0" smtClean="0">
                <a:latin typeface="Times New Roman" pitchFamily="18" charset="0"/>
                <a:cs typeface="Times New Roman" pitchFamily="18" charset="0"/>
              </a:rPr>
              <a:t>Geographical Spread of Client Acquisition</a:t>
            </a:r>
            <a:endParaRPr lang="en-US" sz="1800"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en-US" sz="2400" dirty="0"/>
              <a:t>US Clients and Enemies over time</a:t>
            </a:r>
          </a:p>
        </p:txBody>
      </p:sp>
      <p:graphicFrame>
        <p:nvGraphicFramePr>
          <p:cNvPr id="88070" name="Object 6"/>
          <p:cNvGraphicFramePr>
            <a:graphicFrameLocks noChangeAspect="1"/>
          </p:cNvGraphicFramePr>
          <p:nvPr>
            <p:ph idx="1"/>
          </p:nvPr>
        </p:nvGraphicFramePr>
        <p:xfrm>
          <a:off x="941388" y="1981200"/>
          <a:ext cx="7261225" cy="3886200"/>
        </p:xfrm>
        <a:graphic>
          <a:graphicData uri="http://schemas.openxmlformats.org/presentationml/2006/ole">
            <p:oleObj spid="_x0000_s18434" name="Chart" r:id="rId4" imgW="4324350" imgH="2314575" progId="Excel.Sheet.8">
              <p:embed/>
            </p:oleObj>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3732" name="Picture 4"/>
          <p:cNvPicPr>
            <a:picLocks noGrp="1" noChangeAspect="1" noChangeArrowheads="1"/>
          </p:cNvPicPr>
          <p:nvPr>
            <p:ph type="body" idx="4294967295"/>
          </p:nvPr>
        </p:nvPicPr>
        <p:blipFill>
          <a:blip r:embed="rId3" cstate="print"/>
          <a:srcRect/>
          <a:stretch>
            <a:fillRect/>
          </a:stretch>
        </p:blipFill>
        <p:spPr>
          <a:xfrm>
            <a:off x="457200" y="533400"/>
            <a:ext cx="8382000" cy="5943600"/>
          </a:xfrm>
          <a:noFill/>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latin typeface="Times New Roman" pitchFamily="18" charset="0"/>
                <a:cs typeface="Times New Roman" pitchFamily="18" charset="0"/>
              </a:rPr>
              <a:t>Some Basics of Client Acquisition</a:t>
            </a:r>
            <a:endParaRPr lang="en-US" sz="20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None/>
            </a:pPr>
            <a:r>
              <a:rPr lang="en-US" sz="1800" dirty="0" smtClean="0">
                <a:latin typeface="Times New Roman" pitchFamily="18" charset="0"/>
                <a:cs typeface="Times New Roman" pitchFamily="18" charset="0"/>
              </a:rPr>
              <a:t>Client acquisition requires the consent of both the US and the new client – though consent of the client can be coercive</a:t>
            </a:r>
          </a:p>
          <a:p>
            <a:endParaRPr lang="en-US" sz="1800" dirty="0">
              <a:latin typeface="Times New Roman" pitchFamily="18" charset="0"/>
              <a:cs typeface="Times New Roman" pitchFamily="18" charset="0"/>
            </a:endParaRPr>
          </a:p>
          <a:p>
            <a:pPr>
              <a:buNone/>
            </a:pPr>
            <a:r>
              <a:rPr lang="en-US" sz="1800" dirty="0" smtClean="0">
                <a:latin typeface="Times New Roman" pitchFamily="18" charset="0"/>
                <a:cs typeface="Times New Roman" pitchFamily="18" charset="0"/>
              </a:rPr>
              <a:t>The “Dance”  --  acquisition occurs only when the US asks and the Clients accepts </a:t>
            </a:r>
          </a:p>
          <a:p>
            <a:pPr>
              <a:buNone/>
            </a:pPr>
            <a:r>
              <a:rPr lang="en-US" sz="1800" dirty="0" smtClean="0">
                <a:latin typeface="Times New Roman" pitchFamily="18" charset="0"/>
                <a:cs typeface="Times New Roman" pitchFamily="18" charset="0"/>
              </a:rPr>
              <a:t>Can take a long time and there can be numerous false steps</a:t>
            </a:r>
          </a:p>
          <a:p>
            <a:pPr>
              <a:buNone/>
            </a:pPr>
            <a:endParaRPr lang="en-US" sz="1800" dirty="0">
              <a:latin typeface="Times New Roman" pitchFamily="18" charset="0"/>
              <a:cs typeface="Times New Roman" pitchFamily="18" charset="0"/>
            </a:endParaRPr>
          </a:p>
          <a:p>
            <a:pPr>
              <a:buNone/>
            </a:pPr>
            <a:r>
              <a:rPr lang="en-US" sz="1800" dirty="0" smtClean="0">
                <a:latin typeface="Times New Roman" pitchFamily="18" charset="0"/>
                <a:cs typeface="Times New Roman" pitchFamily="18" charset="0"/>
              </a:rPr>
              <a:t>Why – The decision to take on a client is serious and potentially very costly for the US and credibility on the line</a:t>
            </a:r>
          </a:p>
          <a:p>
            <a:pPr>
              <a:buNone/>
            </a:pPr>
            <a:r>
              <a:rPr lang="en-US" sz="1800" dirty="0" smtClean="0">
                <a:latin typeface="Times New Roman" pitchFamily="18" charset="0"/>
                <a:cs typeface="Times New Roman" pitchFamily="18" charset="0"/>
              </a:rPr>
              <a:t>And can have negative ramifications for the potential client</a:t>
            </a:r>
          </a:p>
          <a:p>
            <a:pPr>
              <a:buNone/>
            </a:pPr>
            <a:endParaRPr lang="en-US" sz="1800" dirty="0">
              <a:latin typeface="Times New Roman" pitchFamily="18" charset="0"/>
              <a:cs typeface="Times New Roman" pitchFamily="18" charset="0"/>
            </a:endParaRPr>
          </a:p>
          <a:p>
            <a:pPr>
              <a:buNone/>
            </a:pPr>
            <a:r>
              <a:rPr lang="en-US" sz="1800" dirty="0" smtClean="0">
                <a:latin typeface="Times New Roman" pitchFamily="18" charset="0"/>
                <a:cs typeface="Times New Roman" pitchFamily="18" charset="0"/>
              </a:rPr>
              <a:t>As noted US “delays” acquisition of Ethiopia and Jordan</a:t>
            </a:r>
          </a:p>
          <a:p>
            <a:pPr>
              <a:buNone/>
            </a:pPr>
            <a:r>
              <a:rPr lang="en-US" sz="1800" dirty="0" smtClean="0">
                <a:latin typeface="Times New Roman" pitchFamily="18" charset="0"/>
                <a:cs typeface="Times New Roman" pitchFamily="18" charset="0"/>
              </a:rPr>
              <a:t>US offer of client status rejected by Cambodia – 1960 by Sihanouk and others pursuing non-alignment</a:t>
            </a:r>
          </a:p>
          <a:p>
            <a:pPr>
              <a:buNone/>
            </a:pPr>
            <a:r>
              <a:rPr lang="en-US" sz="1800" dirty="0" smtClean="0">
                <a:latin typeface="Times New Roman" pitchFamily="18" charset="0"/>
                <a:cs typeface="Times New Roman" pitchFamily="18" charset="0"/>
              </a:rPr>
              <a:t>Many go very smoothly as both parties are willing and ready</a:t>
            </a:r>
            <a:endParaRPr lang="en-US" sz="1800" dirty="0">
              <a:latin typeface="Times New Roman" pitchFamily="18" charset="0"/>
              <a:cs typeface="Times New Roman" pitchFamily="18" charset="0"/>
            </a:endParaRPr>
          </a:p>
          <a:p>
            <a:pPr>
              <a:buNone/>
            </a:pPr>
            <a:endParaRPr lang="en-US" sz="18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5780" name="Picture 4"/>
          <p:cNvPicPr>
            <a:picLocks noChangeAspect="1" noChangeArrowheads="1"/>
          </p:cNvPicPr>
          <p:nvPr/>
        </p:nvPicPr>
        <p:blipFill>
          <a:blip r:embed="rId3" cstate="print"/>
          <a:srcRect/>
          <a:stretch>
            <a:fillRect/>
          </a:stretch>
        </p:blipFill>
        <p:spPr bwMode="auto">
          <a:xfrm>
            <a:off x="304800" y="533400"/>
            <a:ext cx="8458200" cy="5867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6804" name="Picture 4"/>
          <p:cNvPicPr>
            <a:picLocks noChangeAspect="1" noChangeArrowheads="1"/>
          </p:cNvPicPr>
          <p:nvPr/>
        </p:nvPicPr>
        <p:blipFill>
          <a:blip r:embed="rId3" cstate="print"/>
          <a:srcRect/>
          <a:stretch>
            <a:fillRect/>
          </a:stretch>
        </p:blipFill>
        <p:spPr bwMode="auto">
          <a:xfrm>
            <a:off x="304800" y="609600"/>
            <a:ext cx="8458200" cy="5867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8" name="Picture 4"/>
          <p:cNvPicPr>
            <a:picLocks noChangeAspect="1" noChangeArrowheads="1"/>
          </p:cNvPicPr>
          <p:nvPr/>
        </p:nvPicPr>
        <p:blipFill>
          <a:blip r:embed="rId3" cstate="print"/>
          <a:srcRect/>
          <a:stretch>
            <a:fillRect/>
          </a:stretch>
        </p:blipFill>
        <p:spPr bwMode="auto">
          <a:xfrm>
            <a:off x="152400" y="457200"/>
            <a:ext cx="8839200" cy="6096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latin typeface="Times New Roman" pitchFamily="18" charset="0"/>
                <a:cs typeface="Times New Roman" pitchFamily="18" charset="0"/>
              </a:rPr>
              <a:t>Basics continued</a:t>
            </a: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None/>
            </a:pPr>
            <a:endParaRPr lang="en-US" sz="1800" dirty="0" smtClean="0">
              <a:latin typeface="Times New Roman" pitchFamily="18" charset="0"/>
              <a:cs typeface="Times New Roman" pitchFamily="18" charset="0"/>
            </a:endParaRPr>
          </a:p>
          <a:p>
            <a:pPr>
              <a:buNone/>
            </a:pPr>
            <a:r>
              <a:rPr lang="en-US" sz="1800" dirty="0" smtClean="0">
                <a:latin typeface="Times New Roman" pitchFamily="18" charset="0"/>
                <a:cs typeface="Times New Roman" pitchFamily="18" charset="0"/>
              </a:rPr>
              <a:t>Client status once achieved has longevity --  while there is a sense of “development” of clients – there is no “graduation”  </a:t>
            </a:r>
          </a:p>
          <a:p>
            <a:pPr>
              <a:buNone/>
            </a:pPr>
            <a:endParaRPr lang="en-US" sz="1800" dirty="0">
              <a:latin typeface="Times New Roman" pitchFamily="18" charset="0"/>
              <a:cs typeface="Times New Roman" pitchFamily="18" charset="0"/>
            </a:endParaRPr>
          </a:p>
          <a:p>
            <a:pPr>
              <a:buNone/>
            </a:pPr>
            <a:r>
              <a:rPr lang="en-US" sz="1800" dirty="0" smtClean="0">
                <a:latin typeface="Times New Roman" pitchFamily="18" charset="0"/>
                <a:cs typeface="Times New Roman" pitchFamily="18" charset="0"/>
              </a:rPr>
              <a:t>Renouncing US client status is difficult and dangerous and rare – usually occurs only when the client regime undergoes a fundamental transformation – Cuba, Iran etc.</a:t>
            </a:r>
          </a:p>
          <a:p>
            <a:pPr>
              <a:buNone/>
            </a:pPr>
            <a:r>
              <a:rPr lang="en-US" sz="1800" dirty="0" smtClean="0">
                <a:latin typeface="Times New Roman" pitchFamily="18" charset="0"/>
                <a:cs typeface="Times New Roman" pitchFamily="18" charset="0"/>
              </a:rPr>
              <a:t>and usually become enemies</a:t>
            </a:r>
          </a:p>
          <a:p>
            <a:pPr>
              <a:buNone/>
            </a:pPr>
            <a:endParaRPr lang="en-US" sz="1800" dirty="0">
              <a:latin typeface="Times New Roman" pitchFamily="18" charset="0"/>
              <a:cs typeface="Times New Roman" pitchFamily="18" charset="0"/>
            </a:endParaRPr>
          </a:p>
          <a:p>
            <a:pPr>
              <a:buNone/>
            </a:pPr>
            <a:r>
              <a:rPr lang="en-US" sz="1800" dirty="0" smtClean="0">
                <a:latin typeface="Times New Roman" pitchFamily="18" charset="0"/>
                <a:cs typeface="Times New Roman" pitchFamily="18" charset="0"/>
              </a:rPr>
              <a:t>Note that relations can be difficult at times between the US and its clients (France) and sometimes leaders of clients can be significant problems --- Chavez in Venezuela</a:t>
            </a:r>
          </a:p>
          <a:p>
            <a:pPr>
              <a:buNone/>
            </a:pPr>
            <a:endParaRPr lang="en-US" sz="1800" dirty="0">
              <a:latin typeface="Times New Roman" pitchFamily="18" charset="0"/>
              <a:cs typeface="Times New Roman" pitchFamily="18" charset="0"/>
            </a:endParaRPr>
          </a:p>
          <a:p>
            <a:pPr>
              <a:buNone/>
            </a:pPr>
            <a:r>
              <a:rPr lang="en-US" sz="1800" dirty="0" smtClean="0">
                <a:latin typeface="Times New Roman" pitchFamily="18" charset="0"/>
                <a:cs typeface="Times New Roman" pitchFamily="18" charset="0"/>
              </a:rPr>
              <a:t> </a:t>
            </a:r>
            <a:endParaRPr lang="en-US"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latin typeface="Times New Roman" pitchFamily="18" charset="0"/>
                <a:cs typeface="Times New Roman" pitchFamily="18" charset="0"/>
              </a:rPr>
              <a:t>Contexts of Acquisition</a:t>
            </a:r>
            <a:endParaRPr lang="en-US" sz="20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None/>
            </a:pPr>
            <a:endParaRPr lang="en-US" sz="1800" dirty="0">
              <a:latin typeface="Times New Roman" pitchFamily="18" charset="0"/>
              <a:cs typeface="Times New Roman" pitchFamily="18" charset="0"/>
            </a:endParaRPr>
          </a:p>
          <a:p>
            <a:pPr>
              <a:buNone/>
            </a:pPr>
            <a:r>
              <a:rPr lang="en-US" sz="1800" dirty="0" smtClean="0">
                <a:latin typeface="Times New Roman" pitchFamily="18" charset="0"/>
                <a:cs typeface="Times New Roman" pitchFamily="18" charset="0"/>
              </a:rPr>
              <a:t>How the US acquires clients depends upon the following combination of factors</a:t>
            </a:r>
          </a:p>
          <a:p>
            <a:pPr>
              <a:buNone/>
            </a:pPr>
            <a:endParaRPr lang="en-US" sz="1800" dirty="0">
              <a:latin typeface="Times New Roman" pitchFamily="18" charset="0"/>
              <a:cs typeface="Times New Roman" pitchFamily="18" charset="0"/>
            </a:endParaRPr>
          </a:p>
          <a:p>
            <a:pPr>
              <a:buAutoNum type="arabicPeriod"/>
            </a:pPr>
            <a:r>
              <a:rPr lang="en-US" sz="1800" dirty="0" smtClean="0">
                <a:latin typeface="Times New Roman" pitchFamily="18" charset="0"/>
                <a:cs typeface="Times New Roman" pitchFamily="18" charset="0"/>
              </a:rPr>
              <a:t>The situation in the country and the geographic region that the country is located </a:t>
            </a:r>
          </a:p>
          <a:p>
            <a:pPr>
              <a:buAutoNum type="arabicPeriod" startAt="2"/>
            </a:pPr>
            <a:r>
              <a:rPr lang="en-US" sz="1800" dirty="0" smtClean="0">
                <a:latin typeface="Times New Roman" pitchFamily="18" charset="0"/>
                <a:cs typeface="Times New Roman" pitchFamily="18" charset="0"/>
              </a:rPr>
              <a:t>Range of immediate motives of the policymakers</a:t>
            </a:r>
          </a:p>
          <a:p>
            <a:pPr>
              <a:buAutoNum type="arabicPeriod" startAt="3"/>
            </a:pPr>
            <a:r>
              <a:rPr lang="en-US" sz="1800" dirty="0" smtClean="0">
                <a:latin typeface="Times New Roman" pitchFamily="18" charset="0"/>
                <a:cs typeface="Times New Roman" pitchFamily="18" charset="0"/>
              </a:rPr>
              <a:t>The focus and size of the policy instruments and programs instituted by the US</a:t>
            </a:r>
          </a:p>
          <a:p>
            <a:pPr>
              <a:buNone/>
            </a:pPr>
            <a:endParaRPr lang="en-US" sz="1800" dirty="0" smtClean="0">
              <a:latin typeface="Times New Roman" pitchFamily="18" charset="0"/>
              <a:cs typeface="Times New Roman" pitchFamily="18" charset="0"/>
            </a:endParaRPr>
          </a:p>
          <a:p>
            <a:pPr>
              <a:buNone/>
            </a:pPr>
            <a:r>
              <a:rPr lang="en-US" sz="1800" b="1" dirty="0" smtClean="0">
                <a:latin typeface="Times New Roman" pitchFamily="18" charset="0"/>
                <a:cs typeface="Times New Roman" pitchFamily="18" charset="0"/>
              </a:rPr>
              <a:t>First context of acquisition – Post-occupation </a:t>
            </a:r>
            <a:r>
              <a:rPr lang="en-US" sz="1800" dirty="0" smtClean="0">
                <a:latin typeface="Times New Roman" pitchFamily="18" charset="0"/>
                <a:cs typeface="Times New Roman" pitchFamily="18" charset="0"/>
              </a:rPr>
              <a:t>– States emerge from a US military occupation – the problem is to create or recreate a sovereign state but one with a sustained US presence (similarities to decolonization of other empires)</a:t>
            </a:r>
          </a:p>
          <a:p>
            <a:pPr>
              <a:buNone/>
            </a:pPr>
            <a:endParaRPr lang="en-US" sz="1800" dirty="0">
              <a:latin typeface="Times New Roman" pitchFamily="18" charset="0"/>
              <a:cs typeface="Times New Roman" pitchFamily="18" charset="0"/>
            </a:endParaRPr>
          </a:p>
          <a:p>
            <a:pPr>
              <a:buNone/>
            </a:pPr>
            <a:r>
              <a:rPr lang="en-US" sz="1800" dirty="0" smtClean="0">
                <a:latin typeface="Times New Roman" pitchFamily="18" charset="0"/>
                <a:cs typeface="Times New Roman" pitchFamily="18" charset="0"/>
              </a:rPr>
              <a:t>So the focus is on the means to end a formal occupation and shift toward help a typically weak new regime</a:t>
            </a:r>
            <a:endParaRPr lang="en-US"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0" name="Rectangle 178"/>
          <p:cNvSpPr>
            <a:spLocks noChangeArrowheads="1"/>
          </p:cNvSpPr>
          <p:nvPr/>
        </p:nvSpPr>
        <p:spPr bwMode="auto">
          <a:xfrm>
            <a:off x="3200400" y="1295400"/>
            <a:ext cx="2235200" cy="1012825"/>
          </a:xfrm>
          <a:prstGeom prst="rect">
            <a:avLst/>
          </a:prstGeom>
          <a:noFill/>
          <a:ln w="9525">
            <a:noFill/>
            <a:miter lim="800000"/>
            <a:headEnd/>
            <a:tailEnd/>
          </a:ln>
          <a:effectLst/>
        </p:spPr>
        <p:txBody>
          <a:bodyPr wrap="none" lIns="0" tIns="152352" rIns="0" bIns="38088" anchor="ctr">
            <a:spAutoFit/>
          </a:bodyPr>
          <a:lstStyle/>
          <a:p>
            <a:r>
              <a:rPr lang="en-US" sz="1200" b="1" dirty="0">
                <a:solidFill>
                  <a:srgbClr val="000000"/>
                </a:solidFill>
                <a:latin typeface="Times New Roman" pitchFamily="18" charset="0"/>
                <a:cs typeface="Arial" pitchFamily="34" charset="0"/>
              </a:rPr>
              <a:t>Table 3.1</a:t>
            </a:r>
          </a:p>
          <a:p>
            <a:pPr eaLnBrk="0" hangingPunct="0"/>
            <a:endParaRPr lang="en-US" sz="1200" b="1" dirty="0">
              <a:solidFill>
                <a:srgbClr val="000000"/>
              </a:solidFill>
              <a:latin typeface="Times New Roman" pitchFamily="18" charset="0"/>
              <a:cs typeface="Arial" pitchFamily="34" charset="0"/>
            </a:endParaRPr>
          </a:p>
          <a:p>
            <a:pPr eaLnBrk="0" hangingPunct="0"/>
            <a:r>
              <a:rPr lang="en-US" sz="1200" b="1" dirty="0">
                <a:solidFill>
                  <a:srgbClr val="000000"/>
                </a:solidFill>
                <a:latin typeface="Times New Roman" pitchFamily="18" charset="0"/>
                <a:cs typeface="Arial" pitchFamily="34" charset="0"/>
              </a:rPr>
              <a:t>Clients Acquired: Post-occupation</a:t>
            </a:r>
          </a:p>
          <a:p>
            <a:pPr eaLnBrk="0" hangingPunct="0"/>
            <a:endParaRPr lang="en-US" dirty="0"/>
          </a:p>
        </p:txBody>
      </p:sp>
      <p:graphicFrame>
        <p:nvGraphicFramePr>
          <p:cNvPr id="3420" name="Group 348"/>
          <p:cNvGraphicFramePr>
            <a:graphicFrameLocks noGrp="1"/>
          </p:cNvGraphicFramePr>
          <p:nvPr/>
        </p:nvGraphicFramePr>
        <p:xfrm>
          <a:off x="2209800" y="2438400"/>
          <a:ext cx="3690938" cy="3368040"/>
        </p:xfrm>
        <a:graphic>
          <a:graphicData uri="http://schemas.openxmlformats.org/drawingml/2006/table">
            <a:tbl>
              <a:tblPr/>
              <a:tblGrid>
                <a:gridCol w="1844675"/>
                <a:gridCol w="1846263"/>
              </a:tblGrid>
              <a:tr h="244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Times New Roman" pitchFamily="18" charset="0"/>
                          <a:cs typeface="Times New Roman" pitchFamily="18" charset="0"/>
                        </a:rPr>
                        <a:t>Client </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Times New Roman" pitchFamily="18" charset="0"/>
                          <a:cs typeface="Times New Roman" pitchFamily="18" charset="0"/>
                        </a:rPr>
                        <a:t>Date Acquired and Duration of  Client Status</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4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Cuba</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1902-1959</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74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Italy</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1945-present</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74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Philippines</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1946-present</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74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South Korea</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1948-present</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74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West Germany (Germany)</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1949-present</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74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Japan</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1951-present</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74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Austria</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1955-present</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74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Grenada</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1984-present</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74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Marshall Islands</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1986-present</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74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Micronesia</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1986-present</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74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Palau</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1994-present</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74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Afghanistan</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2001-present</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74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Iraq</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2004-present</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421" name="Rectangle 349"/>
          <p:cNvSpPr>
            <a:spLocks noChangeArrowheads="1"/>
          </p:cNvSpPr>
          <p:nvPr/>
        </p:nvSpPr>
        <p:spPr bwMode="auto">
          <a:xfrm>
            <a:off x="0" y="5608638"/>
            <a:ext cx="9144000" cy="0"/>
          </a:xfrm>
          <a:prstGeom prst="rect">
            <a:avLst/>
          </a:prstGeom>
          <a:noFill/>
          <a:ln w="9525">
            <a:noFill/>
            <a:miter lim="800000"/>
            <a:headEnd/>
            <a:tailEnd/>
          </a:ln>
          <a:effectLst/>
        </p:spPr>
        <p:txBody>
          <a:bodyPr wrap="none" anchor="ctr">
            <a:spAutoFit/>
          </a:bodyPr>
          <a:lstStyle/>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latin typeface="Times New Roman" pitchFamily="18" charset="0"/>
                <a:cs typeface="Times New Roman" pitchFamily="18" charset="0"/>
              </a:rPr>
              <a:t>Contexts of Acquisition</a:t>
            </a:r>
            <a:endParaRPr lang="en-US" sz="20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None/>
            </a:pPr>
            <a:endParaRPr lang="en-US" sz="1800" dirty="0" smtClean="0">
              <a:latin typeface="Times New Roman" pitchFamily="18" charset="0"/>
              <a:cs typeface="Times New Roman" pitchFamily="18" charset="0"/>
            </a:endParaRPr>
          </a:p>
          <a:p>
            <a:pPr>
              <a:buNone/>
            </a:pPr>
            <a:r>
              <a:rPr lang="en-US" sz="1800" b="1" dirty="0" smtClean="0">
                <a:latin typeface="Times New Roman" pitchFamily="18" charset="0"/>
                <a:cs typeface="Times New Roman" pitchFamily="18" charset="0"/>
              </a:rPr>
              <a:t>Second context of Acquisition   -  Switching</a:t>
            </a:r>
          </a:p>
          <a:p>
            <a:pPr>
              <a:buNone/>
            </a:pPr>
            <a:endParaRPr lang="en-US" sz="1800" b="1" dirty="0" smtClean="0">
              <a:latin typeface="Times New Roman" pitchFamily="18" charset="0"/>
              <a:cs typeface="Times New Roman" pitchFamily="18" charset="0"/>
            </a:endParaRPr>
          </a:p>
          <a:p>
            <a:pPr>
              <a:buNone/>
            </a:pPr>
            <a:r>
              <a:rPr lang="en-US" sz="1800" dirty="0" smtClean="0">
                <a:latin typeface="Times New Roman" pitchFamily="18" charset="0"/>
                <a:cs typeface="Times New Roman" pitchFamily="18" charset="0"/>
              </a:rPr>
              <a:t>Switching occurs when an enemy of the US undergoes a major change in its regime without being occupied by US military forces  -- so from an enemy to a client</a:t>
            </a:r>
          </a:p>
          <a:p>
            <a:pPr>
              <a:buNone/>
            </a:pPr>
            <a:endParaRPr lang="en-US" sz="1800" dirty="0">
              <a:latin typeface="Times New Roman" pitchFamily="18" charset="0"/>
              <a:cs typeface="Times New Roman" pitchFamily="18" charset="0"/>
            </a:endParaRPr>
          </a:p>
          <a:p>
            <a:pPr>
              <a:buNone/>
            </a:pPr>
            <a:r>
              <a:rPr lang="en-US" sz="1800" dirty="0" smtClean="0">
                <a:latin typeface="Times New Roman" pitchFamily="18" charset="0"/>
                <a:cs typeface="Times New Roman" pitchFamily="18" charset="0"/>
              </a:rPr>
              <a:t>Recall an enemy is a nonclient whose regime chooses to systematically differ from the US on foreign and domestic economic and political issues  -- enemies come in a variety of ideological hues   -- characterization of an enemy seems to be idiosyncratic – piecemeal and based on specifics – no apparent pattern but once state had been characterized as such it stays in that category for a long time</a:t>
            </a:r>
          </a:p>
          <a:p>
            <a:pPr>
              <a:buNone/>
            </a:pPr>
            <a:endParaRPr lang="en-US" sz="1800" b="1" dirty="0">
              <a:latin typeface="Times New Roman" pitchFamily="18" charset="0"/>
              <a:cs typeface="Times New Roman" pitchFamily="18" charset="0"/>
            </a:endParaRPr>
          </a:p>
          <a:p>
            <a:pPr>
              <a:buNone/>
            </a:pPr>
            <a:endParaRPr lang="en-US" sz="1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ChangeArrowheads="1"/>
          </p:cNvSpPr>
          <p:nvPr/>
        </p:nvSpPr>
        <p:spPr bwMode="auto">
          <a:xfrm>
            <a:off x="2971800" y="1524000"/>
            <a:ext cx="1760538" cy="1012825"/>
          </a:xfrm>
          <a:prstGeom prst="rect">
            <a:avLst/>
          </a:prstGeom>
          <a:noFill/>
          <a:ln w="9525">
            <a:noFill/>
            <a:miter lim="800000"/>
            <a:headEnd/>
            <a:tailEnd/>
          </a:ln>
          <a:effectLst/>
        </p:spPr>
        <p:txBody>
          <a:bodyPr wrap="none" lIns="0" tIns="152352" rIns="0" bIns="38088" anchor="ctr">
            <a:spAutoFit/>
          </a:bodyPr>
          <a:lstStyle/>
          <a:p>
            <a:r>
              <a:rPr lang="en-US" sz="1200" b="1" dirty="0">
                <a:solidFill>
                  <a:srgbClr val="000000"/>
                </a:solidFill>
                <a:latin typeface="Times New Roman" pitchFamily="18" charset="0"/>
                <a:cs typeface="Arial" pitchFamily="34" charset="0"/>
              </a:rPr>
              <a:t>Table 3.2</a:t>
            </a:r>
          </a:p>
          <a:p>
            <a:pPr eaLnBrk="0" hangingPunct="0"/>
            <a:endParaRPr lang="en-US" sz="1200" b="1" dirty="0">
              <a:solidFill>
                <a:srgbClr val="000000"/>
              </a:solidFill>
              <a:latin typeface="Times New Roman" pitchFamily="18" charset="0"/>
              <a:cs typeface="Arial" pitchFamily="34" charset="0"/>
            </a:endParaRPr>
          </a:p>
          <a:p>
            <a:pPr eaLnBrk="0" hangingPunct="0"/>
            <a:r>
              <a:rPr lang="en-US" sz="1200" b="1" dirty="0">
                <a:solidFill>
                  <a:srgbClr val="000000"/>
                </a:solidFill>
                <a:latin typeface="Times New Roman" pitchFamily="18" charset="0"/>
                <a:cs typeface="Arial" pitchFamily="34" charset="0"/>
              </a:rPr>
              <a:t>Clients Acquired: Switches</a:t>
            </a:r>
          </a:p>
          <a:p>
            <a:pPr eaLnBrk="0" hangingPunct="0"/>
            <a:endParaRPr lang="en-US" dirty="0"/>
          </a:p>
        </p:txBody>
      </p:sp>
      <p:graphicFrame>
        <p:nvGraphicFramePr>
          <p:cNvPr id="6269" name="Group 125"/>
          <p:cNvGraphicFramePr>
            <a:graphicFrameLocks noGrp="1"/>
          </p:cNvGraphicFramePr>
          <p:nvPr/>
        </p:nvGraphicFramePr>
        <p:xfrm>
          <a:off x="2209800" y="2895600"/>
          <a:ext cx="3690938" cy="2453640"/>
        </p:xfrm>
        <a:graphic>
          <a:graphicData uri="http://schemas.openxmlformats.org/drawingml/2006/table">
            <a:tbl>
              <a:tblPr/>
              <a:tblGrid>
                <a:gridCol w="1844675"/>
                <a:gridCol w="1846263"/>
              </a:tblGrid>
              <a:tr h="244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Times New Roman" pitchFamily="18" charset="0"/>
                          <a:cs typeface="Times New Roman" pitchFamily="18" charset="0"/>
                        </a:rPr>
                        <a:t>Client</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Times New Roman" pitchFamily="18" charset="0"/>
                          <a:cs typeface="Times New Roman" pitchFamily="18" charset="0"/>
                        </a:rPr>
                        <a:t>Date Acquired and Duration of Client Status</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4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Nicaragua</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1910-1979</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4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Iran (ex-</a:t>
                      </a:r>
                      <a:r>
                        <a:rPr kumimoji="0" lang="en-US" sz="900" b="0" i="0" u="none" strike="noStrike" cap="none" normalizeH="0" baseline="0" dirty="0" err="1" smtClean="0">
                          <a:ln>
                            <a:noFill/>
                          </a:ln>
                          <a:solidFill>
                            <a:srgbClr val="000000"/>
                          </a:solidFill>
                          <a:effectLst/>
                          <a:latin typeface="Times New Roman" pitchFamily="18" charset="0"/>
                          <a:cs typeface="Times New Roman" pitchFamily="18" charset="0"/>
                        </a:rPr>
                        <a:t>Mossadeq</a:t>
                      </a:r>
                      <a:r>
                        <a:rPr kumimoji="0" lang="en-US" sz="900" b="0" i="0" u="none" strike="noStrike" cap="none" normalizeH="0" baseline="0" dirty="0" smtClean="0">
                          <a:ln>
                            <a:noFill/>
                          </a:ln>
                          <a:solidFill>
                            <a:srgbClr val="000000"/>
                          </a:solidFill>
                          <a:effectLst/>
                          <a:latin typeface="Times New Roman" pitchFamily="18" charset="0"/>
                          <a:cs typeface="Times New Roman" pitchFamily="18" charset="0"/>
                        </a:rPr>
                        <a:t>)</a:t>
                      </a: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cs typeface="Times New Roman" pitchFamily="18" charset="0"/>
                        </a:rPr>
                        <a:t>1953-1979</a:t>
                      </a:r>
                      <a:endParaRPr kumimoji="0" lang="en-US" sz="1800" b="0" i="0" u="none" strike="noStrike" cap="none" normalizeH="0" baseline="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74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cs typeface="Times New Roman" pitchFamily="18" charset="0"/>
                        </a:rPr>
                        <a:t>Ghana</a:t>
                      </a:r>
                      <a:endParaRPr kumimoji="0" lang="en-US"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cs typeface="Times New Roman" pitchFamily="18" charset="0"/>
                        </a:rPr>
                        <a:t>1966-present</a:t>
                      </a:r>
                      <a:endParaRPr kumimoji="0" lang="en-US" sz="1800" b="0" i="0" u="none" strike="noStrike" cap="none" normalizeH="0" baseline="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74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cs typeface="Times New Roman" pitchFamily="18" charset="0"/>
                        </a:rPr>
                        <a:t>Indonesia</a:t>
                      </a:r>
                      <a:endParaRPr kumimoji="0" lang="en-US"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cs typeface="Times New Roman" pitchFamily="18" charset="0"/>
                        </a:rPr>
                        <a:t>1966-present</a:t>
                      </a:r>
                      <a:endParaRPr kumimoji="0" lang="en-US" sz="1800" b="0" i="0" u="none" strike="noStrike" cap="none" normalizeH="0" baseline="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74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cs typeface="Times New Roman" pitchFamily="18" charset="0"/>
                        </a:rPr>
                        <a:t>Egypt</a:t>
                      </a:r>
                      <a:endParaRPr kumimoji="0" lang="en-US"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cs typeface="Times New Roman" pitchFamily="18" charset="0"/>
                        </a:rPr>
                        <a:t>1978-present</a:t>
                      </a:r>
                      <a:endParaRPr kumimoji="0" lang="en-US" sz="1800" b="0" i="0" u="none" strike="noStrike" cap="none" normalizeH="0" baseline="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74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cs typeface="Times New Roman" pitchFamily="18" charset="0"/>
                        </a:rPr>
                        <a:t>Cambodia</a:t>
                      </a:r>
                      <a:endParaRPr kumimoji="0" lang="en-US"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cs typeface="Times New Roman" pitchFamily="18" charset="0"/>
                        </a:rPr>
                        <a:t>1970-1975</a:t>
                      </a:r>
                      <a:endParaRPr kumimoji="0" lang="en-US" sz="1800" b="0" i="0" u="none" strike="noStrike" cap="none" normalizeH="0" baseline="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74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cs typeface="Times New Roman" pitchFamily="18" charset="0"/>
                        </a:rPr>
                        <a:t>Nicaragua</a:t>
                      </a:r>
                      <a:endParaRPr kumimoji="0" lang="en-US"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cs typeface="Times New Roman" pitchFamily="18" charset="0"/>
                        </a:rPr>
                        <a:t>1990-present</a:t>
                      </a:r>
                      <a:endParaRPr kumimoji="0" lang="en-US" sz="1800" b="0" i="0" u="none" strike="noStrike" cap="none" normalizeH="0" baseline="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74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cs typeface="Times New Roman" pitchFamily="18" charset="0"/>
                        </a:rPr>
                        <a:t>Suriname</a:t>
                      </a:r>
                      <a:endParaRPr kumimoji="0" lang="en-US"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cs typeface="Times New Roman" pitchFamily="18" charset="0"/>
                        </a:rPr>
                        <a:t>1991-present</a:t>
                      </a:r>
                      <a:endParaRPr kumimoji="0" lang="en-US" sz="1800" b="0" i="0" u="none" strike="noStrike" cap="none" normalizeH="0" baseline="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74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cs typeface="Times New Roman" pitchFamily="18" charset="0"/>
                        </a:rPr>
                        <a:t>Ethiopia</a:t>
                      </a:r>
                      <a:endParaRPr kumimoji="0" lang="en-US"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cs typeface="Times New Roman" pitchFamily="18" charset="0"/>
                        </a:rPr>
                        <a:t>1991-present</a:t>
                      </a:r>
                      <a:endParaRPr kumimoji="0" lang="en-US" sz="1800" b="0" i="0" u="none" strike="noStrike" cap="none" normalizeH="0" baseline="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6270" name="Rectangle 126"/>
          <p:cNvSpPr>
            <a:spLocks noChangeArrowheads="1"/>
          </p:cNvSpPr>
          <p:nvPr/>
        </p:nvSpPr>
        <p:spPr bwMode="auto">
          <a:xfrm>
            <a:off x="0" y="5154613"/>
            <a:ext cx="9144000" cy="0"/>
          </a:xfrm>
          <a:prstGeom prst="rect">
            <a:avLst/>
          </a:prstGeom>
          <a:noFill/>
          <a:ln w="9525">
            <a:noFill/>
            <a:miter lim="800000"/>
            <a:headEnd/>
            <a:tailEnd/>
          </a:ln>
          <a:effectLst/>
        </p:spPr>
        <p:txBody>
          <a:bodyPr wrap="none" anchor="ctr">
            <a:spAutoFit/>
          </a:bodyPr>
          <a:lstStyle/>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latin typeface="Times New Roman" pitchFamily="18" charset="0"/>
                <a:cs typeface="Times New Roman" pitchFamily="18" charset="0"/>
              </a:rPr>
              <a:t>Contexts of Acquisition</a:t>
            </a:r>
            <a:endParaRPr lang="en-US" sz="20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None/>
            </a:pPr>
            <a:endParaRPr lang="en-US" sz="1800" dirty="0" smtClean="0">
              <a:latin typeface="Times New Roman" pitchFamily="18" charset="0"/>
              <a:cs typeface="Times New Roman" pitchFamily="18" charset="0"/>
            </a:endParaRPr>
          </a:p>
          <a:p>
            <a:pPr>
              <a:buNone/>
            </a:pPr>
            <a:r>
              <a:rPr lang="en-US" sz="1800" b="1" dirty="0" smtClean="0">
                <a:latin typeface="Times New Roman" pitchFamily="18" charset="0"/>
                <a:cs typeface="Times New Roman" pitchFamily="18" charset="0"/>
              </a:rPr>
              <a:t>Danger  -- </a:t>
            </a:r>
            <a:r>
              <a:rPr lang="en-US" sz="1800" dirty="0" smtClean="0">
                <a:latin typeface="Times New Roman" pitchFamily="18" charset="0"/>
                <a:cs typeface="Times New Roman" pitchFamily="18" charset="0"/>
              </a:rPr>
              <a:t>Here the new client is acquired because its regime faces danger from either internal enemies or from an external enemy state (often these are linked) – The US offers client status and all the US resources that entails to protect that state from its enemy – note the danger posed to the would be client is a function of the beliefs of US policymakers – not some “objective” reality – think about the “danger” created by Grenada in the 1980s toward other Caribbean countries</a:t>
            </a:r>
            <a:endParaRPr lang="en-US" sz="1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p:cNvSpPr>
            <a:spLocks noChangeArrowheads="1"/>
          </p:cNvSpPr>
          <p:nvPr/>
        </p:nvSpPr>
        <p:spPr bwMode="auto">
          <a:xfrm>
            <a:off x="2895600" y="-114300"/>
            <a:ext cx="1676400" cy="1012825"/>
          </a:xfrm>
          <a:prstGeom prst="rect">
            <a:avLst/>
          </a:prstGeom>
          <a:noFill/>
          <a:ln w="9525">
            <a:noFill/>
            <a:miter lim="800000"/>
            <a:headEnd/>
            <a:tailEnd/>
          </a:ln>
          <a:effectLst/>
        </p:spPr>
        <p:txBody>
          <a:bodyPr lIns="0" tIns="152352" rIns="0" bIns="38088" anchor="ctr">
            <a:spAutoFit/>
          </a:bodyPr>
          <a:lstStyle/>
          <a:p>
            <a:r>
              <a:rPr lang="en-US" sz="1000" b="1" dirty="0">
                <a:solidFill>
                  <a:srgbClr val="000000"/>
                </a:solidFill>
                <a:latin typeface="Times New Roman" pitchFamily="18" charset="0"/>
                <a:cs typeface="Arial" pitchFamily="34" charset="0"/>
              </a:rPr>
              <a:t>Ta</a:t>
            </a:r>
            <a:r>
              <a:rPr lang="en-US" sz="1200" b="1" dirty="0">
                <a:solidFill>
                  <a:srgbClr val="000000"/>
                </a:solidFill>
                <a:latin typeface="Times New Roman" pitchFamily="18" charset="0"/>
                <a:cs typeface="Arial" pitchFamily="34" charset="0"/>
              </a:rPr>
              <a:t>ble 3.3</a:t>
            </a:r>
          </a:p>
          <a:p>
            <a:pPr eaLnBrk="0" hangingPunct="0"/>
            <a:endParaRPr lang="en-US" sz="1200" b="1" dirty="0">
              <a:solidFill>
                <a:srgbClr val="000000"/>
              </a:solidFill>
              <a:latin typeface="Times New Roman" pitchFamily="18" charset="0"/>
              <a:cs typeface="Arial" pitchFamily="34" charset="0"/>
            </a:endParaRPr>
          </a:p>
          <a:p>
            <a:pPr eaLnBrk="0" hangingPunct="0"/>
            <a:r>
              <a:rPr lang="en-US" sz="1200" b="1" dirty="0">
                <a:solidFill>
                  <a:srgbClr val="000000"/>
                </a:solidFill>
                <a:latin typeface="Times New Roman" pitchFamily="18" charset="0"/>
                <a:cs typeface="Arial" pitchFamily="34" charset="0"/>
              </a:rPr>
              <a:t>Clients Acquired: Danger</a:t>
            </a:r>
          </a:p>
          <a:p>
            <a:pPr eaLnBrk="0" hangingPunct="0"/>
            <a:endParaRPr lang="en-US" dirty="0"/>
          </a:p>
        </p:txBody>
      </p:sp>
      <p:graphicFrame>
        <p:nvGraphicFramePr>
          <p:cNvPr id="7501" name="Group 333"/>
          <p:cNvGraphicFramePr>
            <a:graphicFrameLocks noGrp="1"/>
          </p:cNvGraphicFramePr>
          <p:nvPr/>
        </p:nvGraphicFramePr>
        <p:xfrm>
          <a:off x="2209800" y="685800"/>
          <a:ext cx="4206875" cy="5882640"/>
        </p:xfrm>
        <a:graphic>
          <a:graphicData uri="http://schemas.openxmlformats.org/drawingml/2006/table">
            <a:tbl>
              <a:tblPr/>
              <a:tblGrid>
                <a:gridCol w="2360613"/>
                <a:gridCol w="1846262"/>
              </a:tblGrid>
              <a:tr h="244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rgbClr val="000000"/>
                          </a:solidFill>
                          <a:effectLst/>
                          <a:latin typeface="Times New Roman" pitchFamily="18" charset="0"/>
                          <a:cs typeface="Times New Roman" pitchFamily="18" charset="0"/>
                        </a:rPr>
                        <a:t>Client </a:t>
                      </a:r>
                      <a:endParaRPr kumimoji="0" lang="en-US" sz="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rgbClr val="000000"/>
                          </a:solidFill>
                          <a:effectLst/>
                          <a:latin typeface="Times New Roman" pitchFamily="18" charset="0"/>
                          <a:cs typeface="Times New Roman" pitchFamily="18" charset="0"/>
                        </a:rPr>
                        <a:t>Date Acquired and Duration of Client Status</a:t>
                      </a:r>
                      <a:endParaRPr kumimoji="0" lang="en-US" sz="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4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Times New Roman" pitchFamily="18" charset="0"/>
                          <a:cs typeface="Times New Roman" pitchFamily="18" charset="0"/>
                        </a:rPr>
                        <a:t>China</a:t>
                      </a:r>
                      <a:endParaRPr kumimoji="0" lang="en-US" sz="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Times New Roman" pitchFamily="18" charset="0"/>
                          <a:cs typeface="Times New Roman" pitchFamily="18" charset="0"/>
                        </a:rPr>
                        <a:t>1943-1949</a:t>
                      </a:r>
                      <a:endParaRPr kumimoji="0" lang="en-US" sz="800" b="0" i="0" u="none" strike="noStrike" cap="none" normalizeH="0" baseline="0" dirty="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74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Times New Roman" pitchFamily="18" charset="0"/>
                          <a:cs typeface="Times New Roman" pitchFamily="18" charset="0"/>
                        </a:rPr>
                        <a:t>Greece</a:t>
                      </a:r>
                      <a:endParaRPr kumimoji="0" lang="en-US" sz="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Times New Roman" pitchFamily="18" charset="0"/>
                          <a:cs typeface="Times New Roman" pitchFamily="18" charset="0"/>
                        </a:rPr>
                        <a:t>1947-present</a:t>
                      </a:r>
                      <a:endParaRPr kumimoji="0" lang="en-US" sz="800" b="0" i="0" u="none" strike="noStrike" cap="none" normalizeH="0" baseline="0" dirty="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74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Times New Roman" pitchFamily="18" charset="0"/>
                          <a:cs typeface="Times New Roman" pitchFamily="18" charset="0"/>
                        </a:rPr>
                        <a:t>Turkey</a:t>
                      </a:r>
                      <a:endParaRPr kumimoji="0" lang="en-US" sz="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Times New Roman" pitchFamily="18" charset="0"/>
                          <a:cs typeface="Times New Roman" pitchFamily="18" charset="0"/>
                        </a:rPr>
                        <a:t>1947-present</a:t>
                      </a:r>
                      <a:endParaRPr kumimoji="0" lang="en-US" sz="800" b="0" i="0" u="none" strike="noStrike" cap="none" normalizeH="0" baseline="0" dirty="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74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Times New Roman" pitchFamily="18" charset="0"/>
                          <a:cs typeface="Times New Roman" pitchFamily="18" charset="0"/>
                        </a:rPr>
                        <a:t>Thailand</a:t>
                      </a:r>
                      <a:endParaRPr kumimoji="0" lang="en-US" sz="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Times New Roman" pitchFamily="18" charset="0"/>
                          <a:cs typeface="Times New Roman" pitchFamily="18" charset="0"/>
                        </a:rPr>
                        <a:t>1950-present</a:t>
                      </a:r>
                      <a:endParaRPr kumimoji="0" lang="en-US" sz="800" b="0" i="0" u="none" strike="noStrike" cap="none" normalizeH="0" baseline="0" dirty="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74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Times New Roman" pitchFamily="18" charset="0"/>
                          <a:cs typeface="Times New Roman" pitchFamily="18" charset="0"/>
                        </a:rPr>
                        <a:t>Taiwan</a:t>
                      </a:r>
                      <a:endParaRPr kumimoji="0" lang="en-US" sz="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Times New Roman" pitchFamily="18" charset="0"/>
                          <a:cs typeface="Times New Roman" pitchFamily="18" charset="0"/>
                        </a:rPr>
                        <a:t>1950-present</a:t>
                      </a:r>
                      <a:endParaRPr kumimoji="0" lang="en-US" sz="800" b="0" i="0" u="none" strike="noStrike" cap="none" normalizeH="0" baseline="0" dirty="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74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Times New Roman" pitchFamily="18" charset="0"/>
                          <a:cs typeface="Times New Roman" pitchFamily="18" charset="0"/>
                        </a:rPr>
                        <a:t>Pakistan</a:t>
                      </a:r>
                      <a:endParaRPr kumimoji="0" lang="en-US" sz="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Times New Roman" pitchFamily="18" charset="0"/>
                          <a:cs typeface="Times New Roman" pitchFamily="18" charset="0"/>
                        </a:rPr>
                        <a:t>1954-present</a:t>
                      </a:r>
                      <a:endParaRPr kumimoji="0" lang="en-US" sz="800" b="0" i="0" u="none" strike="noStrike" cap="none" normalizeH="0" baseline="0" dirty="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74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Times New Roman" pitchFamily="18" charset="0"/>
                          <a:cs typeface="Times New Roman" pitchFamily="18" charset="0"/>
                        </a:rPr>
                        <a:t>South Vietnam</a:t>
                      </a:r>
                      <a:endParaRPr kumimoji="0" lang="en-US" sz="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Times New Roman" pitchFamily="18" charset="0"/>
                          <a:cs typeface="Times New Roman" pitchFamily="18" charset="0"/>
                        </a:rPr>
                        <a:t>1955-1975</a:t>
                      </a:r>
                      <a:endParaRPr kumimoji="0" lang="en-US" sz="800" b="0" i="0" u="none" strike="noStrike" cap="none" normalizeH="0" baseline="0" dirty="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74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Times New Roman" pitchFamily="18" charset="0"/>
                          <a:cs typeface="Times New Roman" pitchFamily="18" charset="0"/>
                        </a:rPr>
                        <a:t>Lebanon</a:t>
                      </a:r>
                      <a:endParaRPr kumimoji="0" lang="en-US" sz="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Times New Roman" pitchFamily="18" charset="0"/>
                          <a:cs typeface="Times New Roman" pitchFamily="18" charset="0"/>
                        </a:rPr>
                        <a:t>1957-1984</a:t>
                      </a:r>
                      <a:endParaRPr kumimoji="0" lang="en-US" sz="800" b="0" i="0" u="none" strike="noStrike" cap="none" normalizeH="0" baseline="0" dirty="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74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Times New Roman" pitchFamily="18" charset="0"/>
                          <a:cs typeface="Times New Roman" pitchFamily="18" charset="0"/>
                        </a:rPr>
                        <a:t>Ethiopia</a:t>
                      </a:r>
                      <a:endParaRPr kumimoji="0" lang="en-US" sz="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Times New Roman" pitchFamily="18" charset="0"/>
                          <a:cs typeface="Times New Roman" pitchFamily="18" charset="0"/>
                        </a:rPr>
                        <a:t>1959-1977</a:t>
                      </a:r>
                      <a:endParaRPr kumimoji="0" lang="en-US" sz="800" b="0" i="0" u="none" strike="noStrike" cap="none" normalizeH="0" baseline="0" dirty="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74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Times New Roman" pitchFamily="18" charset="0"/>
                          <a:cs typeface="Times New Roman" pitchFamily="18" charset="0"/>
                        </a:rPr>
                        <a:t>Jamaica</a:t>
                      </a:r>
                      <a:endParaRPr kumimoji="0" lang="en-US" sz="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Times New Roman" pitchFamily="18" charset="0"/>
                          <a:cs typeface="Times New Roman" pitchFamily="18" charset="0"/>
                        </a:rPr>
                        <a:t>1963-present</a:t>
                      </a:r>
                      <a:endParaRPr kumimoji="0" lang="en-US" sz="800" b="0" i="0" u="none" strike="noStrike" cap="none" normalizeH="0" baseline="0" dirty="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74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Times New Roman" pitchFamily="18" charset="0"/>
                          <a:cs typeface="Times New Roman" pitchFamily="18" charset="0"/>
                        </a:rPr>
                        <a:t>Trinidad and Tobago</a:t>
                      </a:r>
                      <a:endParaRPr kumimoji="0" lang="en-US" sz="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Times New Roman" pitchFamily="18" charset="0"/>
                          <a:cs typeface="Times New Roman" pitchFamily="18" charset="0"/>
                        </a:rPr>
                        <a:t>1963-present</a:t>
                      </a:r>
                      <a:endParaRPr kumimoji="0" lang="en-US" sz="800" b="0" i="0" u="none" strike="noStrike" cap="none" normalizeH="0" baseline="0" dirty="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74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Times New Roman" pitchFamily="18" charset="0"/>
                          <a:cs typeface="Times New Roman" pitchFamily="18" charset="0"/>
                        </a:rPr>
                        <a:t>Congo (Zaire)</a:t>
                      </a:r>
                      <a:endParaRPr kumimoji="0" lang="en-US" sz="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Times New Roman" pitchFamily="18" charset="0"/>
                          <a:cs typeface="Times New Roman" pitchFamily="18" charset="0"/>
                        </a:rPr>
                        <a:t>1963-1997</a:t>
                      </a:r>
                      <a:endParaRPr kumimoji="0" lang="en-US" sz="800" b="0" i="0" u="none" strike="noStrike" cap="none" normalizeH="0" baseline="0" dirty="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74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Times New Roman" pitchFamily="18" charset="0"/>
                          <a:cs typeface="Times New Roman" pitchFamily="18" charset="0"/>
                        </a:rPr>
                        <a:t>Laos</a:t>
                      </a:r>
                      <a:endParaRPr kumimoji="0" lang="en-US" sz="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Times New Roman" pitchFamily="18" charset="0"/>
                          <a:cs typeface="Times New Roman" pitchFamily="18" charset="0"/>
                        </a:rPr>
                        <a:t>1964-1975</a:t>
                      </a:r>
                      <a:endParaRPr kumimoji="0" lang="en-US" sz="800" b="0" i="0" u="none" strike="noStrike" cap="none" normalizeH="0" baseline="0" dirty="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74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Times New Roman" pitchFamily="18" charset="0"/>
                          <a:cs typeface="Times New Roman" pitchFamily="18" charset="0"/>
                        </a:rPr>
                        <a:t>Jordan</a:t>
                      </a:r>
                      <a:endParaRPr kumimoji="0" lang="en-US" sz="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Times New Roman" pitchFamily="18" charset="0"/>
                          <a:cs typeface="Times New Roman" pitchFamily="18" charset="0"/>
                        </a:rPr>
                        <a:t>1965-present</a:t>
                      </a:r>
                      <a:endParaRPr kumimoji="0" lang="en-US" sz="800" b="0" i="0" u="none" strike="noStrike" cap="none" normalizeH="0" baseline="0" dirty="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74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Times New Roman" pitchFamily="18" charset="0"/>
                          <a:cs typeface="Times New Roman" pitchFamily="18" charset="0"/>
                        </a:rPr>
                        <a:t>Tunisia</a:t>
                      </a:r>
                      <a:endParaRPr kumimoji="0" lang="en-US" sz="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Times New Roman" pitchFamily="18" charset="0"/>
                          <a:cs typeface="Times New Roman" pitchFamily="18" charset="0"/>
                        </a:rPr>
                        <a:t>1967-present</a:t>
                      </a:r>
                      <a:endParaRPr kumimoji="0" lang="en-US" sz="800" b="0" i="0" u="none" strike="noStrike" cap="none" normalizeH="0" baseline="0" dirty="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74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Times New Roman" pitchFamily="18" charset="0"/>
                          <a:cs typeface="Times New Roman" pitchFamily="18" charset="0"/>
                        </a:rPr>
                        <a:t>Malaysia</a:t>
                      </a:r>
                      <a:endParaRPr kumimoji="0" lang="en-US" sz="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Times New Roman" pitchFamily="18" charset="0"/>
                          <a:cs typeface="Times New Roman" pitchFamily="18" charset="0"/>
                        </a:rPr>
                        <a:t>1977-present</a:t>
                      </a:r>
                      <a:endParaRPr kumimoji="0" lang="en-US" sz="800" b="0" i="0" u="none" strike="noStrike" cap="none" normalizeH="0" baseline="0" dirty="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74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Times New Roman" pitchFamily="18" charset="0"/>
                          <a:cs typeface="Times New Roman" pitchFamily="18" charset="0"/>
                        </a:rPr>
                        <a:t>Singapore</a:t>
                      </a:r>
                      <a:endParaRPr kumimoji="0" lang="en-US" sz="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Times New Roman" pitchFamily="18" charset="0"/>
                          <a:cs typeface="Times New Roman" pitchFamily="18" charset="0"/>
                        </a:rPr>
                        <a:t>1977-present</a:t>
                      </a:r>
                      <a:endParaRPr kumimoji="0" lang="en-US" sz="800" b="0" i="0" u="none" strike="noStrike" cap="none" normalizeH="0" baseline="0" dirty="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74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Times New Roman" pitchFamily="18" charset="0"/>
                          <a:cs typeface="Times New Roman" pitchFamily="18" charset="0"/>
                        </a:rPr>
                        <a:t>Barbados</a:t>
                      </a:r>
                      <a:endParaRPr kumimoji="0" lang="en-US" sz="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Times New Roman" pitchFamily="18" charset="0"/>
                          <a:cs typeface="Times New Roman" pitchFamily="18" charset="0"/>
                        </a:rPr>
                        <a:t>1980-present</a:t>
                      </a:r>
                      <a:endParaRPr kumimoji="0" lang="en-US" sz="800" b="0" i="0" u="none" strike="noStrike" cap="none" normalizeH="0" baseline="0" dirty="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74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Times New Roman" pitchFamily="18" charset="0"/>
                          <a:cs typeface="Times New Roman" pitchFamily="18" charset="0"/>
                        </a:rPr>
                        <a:t>Saint Lucia</a:t>
                      </a:r>
                      <a:endParaRPr kumimoji="0" lang="en-US" sz="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Times New Roman" pitchFamily="18" charset="0"/>
                          <a:cs typeface="Times New Roman" pitchFamily="18" charset="0"/>
                        </a:rPr>
                        <a:t>1981-present</a:t>
                      </a:r>
                      <a:endParaRPr kumimoji="0" lang="en-US" sz="800" b="0" i="0" u="none" strike="noStrike" cap="none" normalizeH="0" baseline="0" dirty="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74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Times New Roman" pitchFamily="18" charset="0"/>
                          <a:cs typeface="Times New Roman" pitchFamily="18" charset="0"/>
                        </a:rPr>
                        <a:t>Saint Vincent and the Grenadines</a:t>
                      </a:r>
                      <a:endParaRPr kumimoji="0" lang="en-US" sz="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Times New Roman" pitchFamily="18" charset="0"/>
                          <a:cs typeface="Times New Roman" pitchFamily="18" charset="0"/>
                        </a:rPr>
                        <a:t>1981-present</a:t>
                      </a:r>
                      <a:endParaRPr kumimoji="0" lang="en-US" sz="800" b="0" i="0" u="none" strike="noStrike" cap="none" normalizeH="0" baseline="0" dirty="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74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Times New Roman" pitchFamily="18" charset="0"/>
                          <a:cs typeface="Times New Roman" pitchFamily="18" charset="0"/>
                        </a:rPr>
                        <a:t>Dominica</a:t>
                      </a:r>
                      <a:endParaRPr kumimoji="0" lang="en-US" sz="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Times New Roman" pitchFamily="18" charset="0"/>
                          <a:cs typeface="Times New Roman" pitchFamily="18" charset="0"/>
                        </a:rPr>
                        <a:t>1981-present</a:t>
                      </a:r>
                      <a:endParaRPr kumimoji="0" lang="en-US" sz="800" b="0" i="0" u="none" strike="noStrike" cap="none" normalizeH="0" baseline="0" dirty="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74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Times New Roman" pitchFamily="18" charset="0"/>
                          <a:cs typeface="Times New Roman" pitchFamily="18" charset="0"/>
                        </a:rPr>
                        <a:t>Antigua and Barbuda</a:t>
                      </a:r>
                      <a:endParaRPr kumimoji="0" lang="en-US" sz="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Times New Roman" pitchFamily="18" charset="0"/>
                          <a:cs typeface="Times New Roman" pitchFamily="18" charset="0"/>
                        </a:rPr>
                        <a:t>1981-present</a:t>
                      </a:r>
                      <a:endParaRPr kumimoji="0" lang="en-US" sz="800" b="0" i="0" u="none" strike="noStrike" cap="none" normalizeH="0" baseline="0" dirty="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74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Times New Roman" pitchFamily="18" charset="0"/>
                          <a:cs typeface="Times New Roman" pitchFamily="18" charset="0"/>
                        </a:rPr>
                        <a:t>Belize</a:t>
                      </a:r>
                      <a:endParaRPr kumimoji="0" lang="en-US" sz="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Times New Roman" pitchFamily="18" charset="0"/>
                          <a:cs typeface="Times New Roman" pitchFamily="18" charset="0"/>
                        </a:rPr>
                        <a:t>1982-present</a:t>
                      </a:r>
                      <a:endParaRPr kumimoji="0" lang="en-US" sz="800" b="0" i="0" u="none" strike="noStrike" cap="none" normalizeH="0" baseline="0" dirty="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74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Times New Roman" pitchFamily="18" charset="0"/>
                          <a:cs typeface="Times New Roman" pitchFamily="18" charset="0"/>
                        </a:rPr>
                        <a:t>Saint Kitts and Nevis</a:t>
                      </a:r>
                      <a:endParaRPr kumimoji="0" lang="en-US" sz="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Times New Roman" pitchFamily="18" charset="0"/>
                          <a:cs typeface="Times New Roman" pitchFamily="18" charset="0"/>
                        </a:rPr>
                        <a:t>1984-present</a:t>
                      </a:r>
                      <a:endParaRPr kumimoji="0" lang="en-US" sz="800" b="0" i="0" u="none" strike="noStrike" cap="none" normalizeH="0" baseline="0" dirty="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74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Times New Roman" pitchFamily="18" charset="0"/>
                          <a:cs typeface="Times New Roman" pitchFamily="18" charset="0"/>
                        </a:rPr>
                        <a:t>Bosnia</a:t>
                      </a:r>
                      <a:endParaRPr kumimoji="0" lang="en-US" sz="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Times New Roman" pitchFamily="18" charset="0"/>
                          <a:cs typeface="Times New Roman" pitchFamily="18" charset="0"/>
                        </a:rPr>
                        <a:t>1996-present</a:t>
                      </a:r>
                      <a:endParaRPr kumimoji="0" lang="en-US" sz="800" b="0" i="0" u="none" strike="noStrike" cap="none" normalizeH="0" baseline="0" dirty="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74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Times New Roman" pitchFamily="18" charset="0"/>
                          <a:cs typeface="Times New Roman" pitchFamily="18" charset="0"/>
                        </a:rPr>
                        <a:t>Macedonia</a:t>
                      </a:r>
                      <a:endParaRPr kumimoji="0" lang="en-US" sz="8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Times New Roman" pitchFamily="18" charset="0"/>
                          <a:cs typeface="Times New Roman" pitchFamily="18" charset="0"/>
                        </a:rPr>
                        <a:t>1996-present</a:t>
                      </a:r>
                      <a:endParaRPr kumimoji="0" lang="en-US" sz="800" b="0" i="0" u="none" strike="noStrike" cap="none" normalizeH="0" baseline="0" dirty="0" smtClean="0">
                        <a:ln>
                          <a:noFill/>
                        </a:ln>
                        <a:solidFill>
                          <a:schemeClr val="tx1"/>
                        </a:solidFill>
                        <a:effectLst/>
                        <a:latin typeface="Arial"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7499" name="Rectangle 331"/>
          <p:cNvSpPr>
            <a:spLocks noChangeArrowheads="1"/>
          </p:cNvSpPr>
          <p:nvPr/>
        </p:nvSpPr>
        <p:spPr bwMode="auto">
          <a:xfrm>
            <a:off x="-533400" y="6904038"/>
            <a:ext cx="184150" cy="366712"/>
          </a:xfrm>
          <a:prstGeom prst="rect">
            <a:avLst/>
          </a:prstGeom>
          <a:noFill/>
          <a:ln w="9525">
            <a:noFill/>
            <a:miter lim="800000"/>
            <a:headEnd/>
            <a:tailEnd/>
          </a:ln>
          <a:effectLst/>
        </p:spPr>
        <p:txBody>
          <a:bodyPr wrap="none" anchor="ctr">
            <a:spAutoFit/>
          </a:bodyPr>
          <a:lstStyle/>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178</TotalTime>
  <Words>1356</Words>
  <Application>Microsoft Office PowerPoint</Application>
  <PresentationFormat>On-screen Show (4:3)</PresentationFormat>
  <Paragraphs>360</Paragraphs>
  <Slides>22</Slides>
  <Notes>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4" baseType="lpstr">
      <vt:lpstr>Office Theme</vt:lpstr>
      <vt:lpstr>Chart</vt:lpstr>
      <vt:lpstr>How the US Acquires Clients</vt:lpstr>
      <vt:lpstr>Some Basics of Client Acquisition</vt:lpstr>
      <vt:lpstr>Basics continued</vt:lpstr>
      <vt:lpstr>Contexts of Acquisition</vt:lpstr>
      <vt:lpstr>Slide 5</vt:lpstr>
      <vt:lpstr>Contexts of Acquisition</vt:lpstr>
      <vt:lpstr>Slide 7</vt:lpstr>
      <vt:lpstr>Contexts of Acquisition</vt:lpstr>
      <vt:lpstr>Slide 9</vt:lpstr>
      <vt:lpstr>Context of Acquisition</vt:lpstr>
      <vt:lpstr>Slide 11</vt:lpstr>
      <vt:lpstr>Slide 12</vt:lpstr>
      <vt:lpstr>Contexts of Acquisition</vt:lpstr>
      <vt:lpstr>Slide 14</vt:lpstr>
      <vt:lpstr>Slide 15</vt:lpstr>
      <vt:lpstr>Enemies of the United States</vt:lpstr>
      <vt:lpstr>Historical Patterns of Client Acquisition</vt:lpstr>
      <vt:lpstr>US Clients and Enemies over time</vt:lpstr>
      <vt:lpstr>Slide 19</vt:lpstr>
      <vt:lpstr>Slide 20</vt:lpstr>
      <vt:lpstr>Slide 21</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the US Acquires Clients</dc:title>
  <dc:creator>Stephen Majeski</dc:creator>
  <cp:lastModifiedBy>sfricks</cp:lastModifiedBy>
  <cp:revision>29</cp:revision>
  <dcterms:created xsi:type="dcterms:W3CDTF">2010-01-18T18:15:17Z</dcterms:created>
  <dcterms:modified xsi:type="dcterms:W3CDTF">2010-01-19T18:59:30Z</dcterms:modified>
</cp:coreProperties>
</file>